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7" r:id="rId4"/>
    <p:sldId id="279" r:id="rId5"/>
    <p:sldId id="280" r:id="rId6"/>
    <p:sldId id="262" r:id="rId7"/>
    <p:sldId id="278" r:id="rId8"/>
    <p:sldId id="260" r:id="rId9"/>
    <p:sldId id="261" r:id="rId10"/>
    <p:sldId id="284" r:id="rId11"/>
    <p:sldId id="265" r:id="rId12"/>
    <p:sldId id="283" r:id="rId13"/>
    <p:sldId id="287" r:id="rId14"/>
    <p:sldId id="264" r:id="rId15"/>
    <p:sldId id="285" r:id="rId16"/>
    <p:sldId id="286" r:id="rId17"/>
    <p:sldId id="288" r:id="rId18"/>
    <p:sldId id="268" r:id="rId19"/>
    <p:sldId id="290" r:id="rId20"/>
    <p:sldId id="291" r:id="rId21"/>
    <p:sldId id="292" r:id="rId22"/>
    <p:sldId id="293" r:id="rId23"/>
    <p:sldId id="257" r:id="rId24"/>
    <p:sldId id="271" r:id="rId25"/>
    <p:sldId id="289"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6E6E6"/>
    <a:srgbClr val="DEDDDB"/>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showGuides="1">
      <p:cViewPr varScale="1">
        <p:scale>
          <a:sx n="68" d="100"/>
          <a:sy n="68" d="100"/>
        </p:scale>
        <p:origin x="78" y="52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80F6A4-B7B2-4FD2-BE7A-7C0DF2508220}"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7010E-5F32-4403-A2F5-30165D7C620D}" type="slidenum">
              <a:rPr lang="en-US" smtClean="0"/>
              <a:t>‹#›</a:t>
            </a:fld>
            <a:endParaRPr lang="en-US"/>
          </a:p>
        </p:txBody>
      </p:sp>
    </p:spTree>
    <p:extLst>
      <p:ext uri="{BB962C8B-B14F-4D97-AF65-F5344CB8AC3E}">
        <p14:creationId xmlns:p14="http://schemas.microsoft.com/office/powerpoint/2010/main" val="3503263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80F6A4-B7B2-4FD2-BE7A-7C0DF2508220}"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7010E-5F32-4403-A2F5-30165D7C620D}" type="slidenum">
              <a:rPr lang="en-US" smtClean="0"/>
              <a:t>‹#›</a:t>
            </a:fld>
            <a:endParaRPr lang="en-US"/>
          </a:p>
        </p:txBody>
      </p:sp>
    </p:spTree>
    <p:extLst>
      <p:ext uri="{BB962C8B-B14F-4D97-AF65-F5344CB8AC3E}">
        <p14:creationId xmlns:p14="http://schemas.microsoft.com/office/powerpoint/2010/main" val="2932332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80F6A4-B7B2-4FD2-BE7A-7C0DF2508220}"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7010E-5F32-4403-A2F5-30165D7C620D}" type="slidenum">
              <a:rPr lang="en-US" smtClean="0"/>
              <a:t>‹#›</a:t>
            </a:fld>
            <a:endParaRPr lang="en-US"/>
          </a:p>
        </p:txBody>
      </p:sp>
    </p:spTree>
    <p:extLst>
      <p:ext uri="{BB962C8B-B14F-4D97-AF65-F5344CB8AC3E}">
        <p14:creationId xmlns:p14="http://schemas.microsoft.com/office/powerpoint/2010/main" val="3429329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80F6A4-B7B2-4FD2-BE7A-7C0DF2508220}"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7010E-5F32-4403-A2F5-30165D7C620D}" type="slidenum">
              <a:rPr lang="en-US" smtClean="0"/>
              <a:t>‹#›</a:t>
            </a:fld>
            <a:endParaRPr lang="en-US"/>
          </a:p>
        </p:txBody>
      </p:sp>
    </p:spTree>
    <p:extLst>
      <p:ext uri="{BB962C8B-B14F-4D97-AF65-F5344CB8AC3E}">
        <p14:creationId xmlns:p14="http://schemas.microsoft.com/office/powerpoint/2010/main" val="3582283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80F6A4-B7B2-4FD2-BE7A-7C0DF2508220}"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7010E-5F32-4403-A2F5-30165D7C620D}" type="slidenum">
              <a:rPr lang="en-US" smtClean="0"/>
              <a:t>‹#›</a:t>
            </a:fld>
            <a:endParaRPr lang="en-US"/>
          </a:p>
        </p:txBody>
      </p:sp>
    </p:spTree>
    <p:extLst>
      <p:ext uri="{BB962C8B-B14F-4D97-AF65-F5344CB8AC3E}">
        <p14:creationId xmlns:p14="http://schemas.microsoft.com/office/powerpoint/2010/main" val="4132439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80F6A4-B7B2-4FD2-BE7A-7C0DF2508220}"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7010E-5F32-4403-A2F5-30165D7C620D}" type="slidenum">
              <a:rPr lang="en-US" smtClean="0"/>
              <a:t>‹#›</a:t>
            </a:fld>
            <a:endParaRPr lang="en-US"/>
          </a:p>
        </p:txBody>
      </p:sp>
    </p:spTree>
    <p:extLst>
      <p:ext uri="{BB962C8B-B14F-4D97-AF65-F5344CB8AC3E}">
        <p14:creationId xmlns:p14="http://schemas.microsoft.com/office/powerpoint/2010/main" val="236527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80F6A4-B7B2-4FD2-BE7A-7C0DF2508220}" type="datetimeFigureOut">
              <a:rPr lang="en-US" smtClean="0"/>
              <a:t>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77010E-5F32-4403-A2F5-30165D7C620D}" type="slidenum">
              <a:rPr lang="en-US" smtClean="0"/>
              <a:t>‹#›</a:t>
            </a:fld>
            <a:endParaRPr lang="en-US"/>
          </a:p>
        </p:txBody>
      </p:sp>
    </p:spTree>
    <p:extLst>
      <p:ext uri="{BB962C8B-B14F-4D97-AF65-F5344CB8AC3E}">
        <p14:creationId xmlns:p14="http://schemas.microsoft.com/office/powerpoint/2010/main" val="4276940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80F6A4-B7B2-4FD2-BE7A-7C0DF2508220}" type="datetimeFigureOut">
              <a:rPr lang="en-US" smtClean="0"/>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77010E-5F32-4403-A2F5-30165D7C620D}" type="slidenum">
              <a:rPr lang="en-US" smtClean="0"/>
              <a:t>‹#›</a:t>
            </a:fld>
            <a:endParaRPr lang="en-US"/>
          </a:p>
        </p:txBody>
      </p:sp>
    </p:spTree>
    <p:extLst>
      <p:ext uri="{BB962C8B-B14F-4D97-AF65-F5344CB8AC3E}">
        <p14:creationId xmlns:p14="http://schemas.microsoft.com/office/powerpoint/2010/main" val="396604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80F6A4-B7B2-4FD2-BE7A-7C0DF2508220}" type="datetimeFigureOut">
              <a:rPr lang="en-US" smtClean="0"/>
              <a:t>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77010E-5F32-4403-A2F5-30165D7C620D}" type="slidenum">
              <a:rPr lang="en-US" smtClean="0"/>
              <a:t>‹#›</a:t>
            </a:fld>
            <a:endParaRPr lang="en-US"/>
          </a:p>
        </p:txBody>
      </p:sp>
    </p:spTree>
    <p:extLst>
      <p:ext uri="{BB962C8B-B14F-4D97-AF65-F5344CB8AC3E}">
        <p14:creationId xmlns:p14="http://schemas.microsoft.com/office/powerpoint/2010/main" val="111226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80F6A4-B7B2-4FD2-BE7A-7C0DF2508220}"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7010E-5F32-4403-A2F5-30165D7C620D}" type="slidenum">
              <a:rPr lang="en-US" smtClean="0"/>
              <a:t>‹#›</a:t>
            </a:fld>
            <a:endParaRPr lang="en-US"/>
          </a:p>
        </p:txBody>
      </p:sp>
    </p:spTree>
    <p:extLst>
      <p:ext uri="{BB962C8B-B14F-4D97-AF65-F5344CB8AC3E}">
        <p14:creationId xmlns:p14="http://schemas.microsoft.com/office/powerpoint/2010/main" val="1963929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80F6A4-B7B2-4FD2-BE7A-7C0DF2508220}"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7010E-5F32-4403-A2F5-30165D7C620D}" type="slidenum">
              <a:rPr lang="en-US" smtClean="0"/>
              <a:t>‹#›</a:t>
            </a:fld>
            <a:endParaRPr lang="en-US"/>
          </a:p>
        </p:txBody>
      </p:sp>
    </p:spTree>
    <p:extLst>
      <p:ext uri="{BB962C8B-B14F-4D97-AF65-F5344CB8AC3E}">
        <p14:creationId xmlns:p14="http://schemas.microsoft.com/office/powerpoint/2010/main" val="876763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80F6A4-B7B2-4FD2-BE7A-7C0DF2508220}" type="datetimeFigureOut">
              <a:rPr lang="en-US" smtClean="0"/>
              <a:t>11/1/2018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7010E-5F32-4403-A2F5-30165D7C620D}" type="slidenum">
              <a:rPr lang="en-US" smtClean="0"/>
              <a:t>‹#›</a:t>
            </a:fld>
            <a:endParaRPr lang="en-US"/>
          </a:p>
        </p:txBody>
      </p:sp>
    </p:spTree>
    <p:extLst>
      <p:ext uri="{BB962C8B-B14F-4D97-AF65-F5344CB8AC3E}">
        <p14:creationId xmlns:p14="http://schemas.microsoft.com/office/powerpoint/2010/main" val="593580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stackjava.com/mongodb/danh-chi-muc-la-gi-danh-chi-muc-trong-mongodb.html" TargetMode="External"/><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hyperlink" Target="https://docs.mongodb.com/manual/replicati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a:xfrm>
            <a:off x="232566" y="1638991"/>
            <a:ext cx="5406737" cy="630942"/>
          </a:xfrm>
          <a:prstGeom prst="rect">
            <a:avLst/>
          </a:prstGeom>
          <a:noFill/>
        </p:spPr>
        <p:txBody>
          <a:bodyPr wrap="none" lIns="91440" tIns="45720" rIns="91440" bIns="45720">
            <a:spAutoFit/>
          </a:bodyPr>
          <a:lstStyle/>
          <a:p>
            <a:pPr algn="ctr"/>
            <a:r>
              <a:rPr lang="en-US" sz="3500" b="0" cap="none" spc="0" dirty="0" err="1"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Môn</a:t>
            </a:r>
            <a:r>
              <a:rPr lang="en-US" sz="3500" b="0" cap="none" spc="0" dirty="0"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500" b="0" cap="none" spc="0" dirty="0" err="1"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Cơ</a:t>
            </a:r>
            <a:r>
              <a:rPr lang="en-US" sz="3500" b="0" cap="none" spc="0" dirty="0"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500" b="0" cap="none" spc="0" dirty="0" err="1"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sở</a:t>
            </a:r>
            <a:r>
              <a:rPr lang="en-US" sz="3500" b="0" cap="none" spc="0" dirty="0"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500" b="0" cap="none" spc="0" dirty="0" err="1"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dữ</a:t>
            </a:r>
            <a:r>
              <a:rPr lang="en-US" sz="3500" b="0" cap="none" spc="0" dirty="0"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500" b="0" cap="none" spc="0" dirty="0" err="1"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liệu</a:t>
            </a:r>
            <a:r>
              <a:rPr lang="en-US" sz="3500" b="0" cap="none" spc="0" dirty="0"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500" b="0" cap="none" spc="0" dirty="0" err="1"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nâng</a:t>
            </a:r>
            <a:r>
              <a:rPr lang="en-US" sz="3500" b="0" cap="none" spc="0" dirty="0"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500" b="0" cap="none" spc="0" dirty="0" err="1" smtClean="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cao</a:t>
            </a:r>
            <a:endParaRPr lang="en-US" sz="3500" b="0" cap="none" spc="0" dirty="0">
              <a:ln w="0">
                <a:solidFill>
                  <a:schemeClr val="accent4">
                    <a:lumMod val="50000"/>
                  </a:schemeClr>
                </a:solidFill>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103163" y="2656345"/>
            <a:ext cx="5992837" cy="1754326"/>
          </a:xfrm>
          <a:prstGeom prst="rect">
            <a:avLst/>
          </a:prstGeom>
          <a:noFill/>
        </p:spPr>
        <p:txBody>
          <a:bodyPr wrap="square" lIns="91440" tIns="45720" rIns="91440" bIns="45720">
            <a:spAutoFit/>
          </a:bodyPr>
          <a:lstStyle/>
          <a:p>
            <a:pPr algn="ctr"/>
            <a:r>
              <a:rPr lang="en-US" sz="5400" b="1" cap="none" spc="0" dirty="0" smtClean="0">
                <a:ln w="13462">
                  <a:solidFill>
                    <a:schemeClr val="tx1">
                      <a:lumMod val="95000"/>
                      <a:lumOff val="5000"/>
                    </a:schemeClr>
                  </a:solidFill>
                  <a:prstDash val="solid"/>
                </a:ln>
                <a:solidFill>
                  <a:schemeClr val="accent6">
                    <a:lumMod val="50000"/>
                  </a:schemeClr>
                </a:solidFill>
                <a:effectLst/>
                <a:latin typeface="Times New Roman" panose="02020603050405020304" pitchFamily="18" charset="0"/>
                <a:cs typeface="Times New Roman" panose="02020603050405020304" pitchFamily="18" charset="0"/>
              </a:rPr>
              <a:t>BÁO CÁO MONGODB</a:t>
            </a:r>
            <a:endParaRPr lang="en-US" sz="5400" b="1" cap="none" spc="0" dirty="0">
              <a:ln w="13462">
                <a:solidFill>
                  <a:schemeClr val="tx1">
                    <a:lumMod val="95000"/>
                    <a:lumOff val="5000"/>
                  </a:schemeClr>
                </a:solidFill>
                <a:prstDash val="solid"/>
              </a:ln>
              <a:solidFill>
                <a:schemeClr val="accent6">
                  <a:lumMod val="50000"/>
                </a:schemeClr>
              </a:solidFill>
              <a:effectLst/>
              <a:latin typeface="Times New Roman" panose="02020603050405020304" pitchFamily="18" charset="0"/>
              <a:cs typeface="Times New Roman" panose="02020603050405020304" pitchFamily="18" charset="0"/>
            </a:endParaRPr>
          </a:p>
        </p:txBody>
      </p:sp>
      <p:sp>
        <p:nvSpPr>
          <p:cNvPr id="8" name="TextBox 7"/>
          <p:cNvSpPr txBox="1"/>
          <p:nvPr/>
        </p:nvSpPr>
        <p:spPr>
          <a:xfrm>
            <a:off x="232566" y="4797083"/>
            <a:ext cx="5863434" cy="769441"/>
          </a:xfrm>
          <a:prstGeom prst="rect">
            <a:avLst/>
          </a:prstGeom>
          <a:noFill/>
        </p:spPr>
        <p:txBody>
          <a:bodyPr wrap="square" rtlCol="0">
            <a:spAutoFit/>
          </a:bodyPr>
          <a:lstStyle/>
          <a:p>
            <a:r>
              <a:rPr lang="en-US" sz="2200" u="sng" dirty="0" err="1" smtClean="0">
                <a:latin typeface="Times New Roman" panose="02020603050405020304" pitchFamily="18" charset="0"/>
                <a:cs typeface="Times New Roman" panose="02020603050405020304" pitchFamily="18" charset="0"/>
              </a:rPr>
              <a:t>Giảng</a:t>
            </a:r>
            <a:r>
              <a:rPr lang="en-US" sz="2200" u="sng" dirty="0" smtClean="0">
                <a:latin typeface="Times New Roman" panose="02020603050405020304" pitchFamily="18" charset="0"/>
                <a:cs typeface="Times New Roman" panose="02020603050405020304" pitchFamily="18" charset="0"/>
              </a:rPr>
              <a:t> </a:t>
            </a:r>
            <a:r>
              <a:rPr lang="en-US" sz="2200" u="sng" dirty="0" err="1" smtClean="0">
                <a:latin typeface="Times New Roman" panose="02020603050405020304" pitchFamily="18" charset="0"/>
                <a:cs typeface="Times New Roman" panose="02020603050405020304" pitchFamily="18" charset="0"/>
              </a:rPr>
              <a:t>viên</a:t>
            </a:r>
            <a:r>
              <a:rPr lang="en-US" sz="2200" u="sng" dirty="0" smtClean="0">
                <a:latin typeface="Times New Roman" panose="02020603050405020304" pitchFamily="18" charset="0"/>
                <a:cs typeface="Times New Roman" panose="02020603050405020304" pitchFamily="18" charset="0"/>
              </a:rPr>
              <a:t> </a:t>
            </a:r>
            <a:r>
              <a:rPr lang="en-US" sz="2200" u="sng" dirty="0" err="1" smtClean="0">
                <a:latin typeface="Times New Roman" panose="02020603050405020304" pitchFamily="18" charset="0"/>
                <a:cs typeface="Times New Roman" panose="02020603050405020304" pitchFamily="18" charset="0"/>
              </a:rPr>
              <a:t>hướng</a:t>
            </a:r>
            <a:r>
              <a:rPr lang="en-US" sz="2200" u="sng" dirty="0" smtClean="0">
                <a:latin typeface="Times New Roman" panose="02020603050405020304" pitchFamily="18" charset="0"/>
                <a:cs typeface="Times New Roman" panose="02020603050405020304" pitchFamily="18" charset="0"/>
              </a:rPr>
              <a:t> </a:t>
            </a:r>
            <a:r>
              <a:rPr lang="en-US" sz="2200" u="sng" dirty="0" err="1" smtClean="0">
                <a:latin typeface="Times New Roman" panose="02020603050405020304" pitchFamily="18" charset="0"/>
                <a:cs typeface="Times New Roman" panose="02020603050405020304" pitchFamily="18" charset="0"/>
              </a:rPr>
              <a:t>dẫn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Ths</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Lương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Trần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Hy</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Hiến</a:t>
            </a:r>
            <a:endParaRPr lang="en-US" sz="2200" dirty="0" smtClean="0">
              <a:latin typeface="Times New Roman" panose="02020603050405020304" pitchFamily="18" charset="0"/>
              <a:cs typeface="Times New Roman" panose="02020603050405020304" pitchFamily="18" charset="0"/>
            </a:endParaRPr>
          </a:p>
          <a:p>
            <a:r>
              <a:rPr lang="en-US" sz="2200" u="sng" dirty="0" err="1" smtClean="0">
                <a:latin typeface="Times New Roman" panose="02020603050405020304" pitchFamily="18" charset="0"/>
                <a:cs typeface="Times New Roman" panose="02020603050405020304" pitchFamily="18" charset="0"/>
              </a:rPr>
              <a:t>Sinh</a:t>
            </a:r>
            <a:r>
              <a:rPr lang="en-US" sz="2200" u="sng" dirty="0" smtClean="0">
                <a:latin typeface="Times New Roman" panose="02020603050405020304" pitchFamily="18" charset="0"/>
                <a:cs typeface="Times New Roman" panose="02020603050405020304" pitchFamily="18" charset="0"/>
              </a:rPr>
              <a:t> </a:t>
            </a:r>
            <a:r>
              <a:rPr lang="en-US" sz="2200" u="sng" dirty="0" err="1" smtClean="0">
                <a:latin typeface="Times New Roman" panose="02020603050405020304" pitchFamily="18" charset="0"/>
                <a:cs typeface="Times New Roman" panose="02020603050405020304" pitchFamily="18" charset="0"/>
              </a:rPr>
              <a:t>viên</a:t>
            </a:r>
            <a:r>
              <a:rPr lang="en-US" sz="2200" u="sng" dirty="0" smtClean="0">
                <a:latin typeface="Times New Roman" panose="02020603050405020304" pitchFamily="18" charset="0"/>
                <a:cs typeface="Times New Roman" panose="02020603050405020304" pitchFamily="18" charset="0"/>
              </a:rPr>
              <a:t> </a:t>
            </a:r>
            <a:r>
              <a:rPr lang="en-US" sz="2200" u="sng" dirty="0" err="1" smtClean="0">
                <a:latin typeface="Times New Roman" panose="02020603050405020304" pitchFamily="18" charset="0"/>
                <a:cs typeface="Times New Roman" panose="02020603050405020304" pitchFamily="18" charset="0"/>
              </a:rPr>
              <a:t>thực</a:t>
            </a:r>
            <a:r>
              <a:rPr lang="en-US" sz="2200" u="sng" dirty="0" smtClean="0">
                <a:latin typeface="Times New Roman" panose="02020603050405020304" pitchFamily="18" charset="0"/>
                <a:cs typeface="Times New Roman" panose="02020603050405020304" pitchFamily="18" charset="0"/>
              </a:rPr>
              <a:t> </a:t>
            </a:r>
            <a:r>
              <a:rPr lang="en-US" sz="2200" u="sng" dirty="0" err="1" smtClean="0">
                <a:latin typeface="Times New Roman" panose="02020603050405020304" pitchFamily="18" charset="0"/>
                <a:cs typeface="Times New Roman" panose="02020603050405020304" pitchFamily="18" charset="0"/>
              </a:rPr>
              <a:t>hiện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Nhóm</a:t>
            </a:r>
            <a:r>
              <a:rPr lang="en-US" sz="2200" dirty="0" smtClean="0">
                <a:latin typeface="Times New Roman" panose="02020603050405020304" pitchFamily="18" charset="0"/>
                <a:cs typeface="Times New Roman" panose="02020603050405020304" pitchFamily="18" charset="0"/>
              </a:rPr>
              <a:t> 16</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9387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gtEl>
                                        <p:attrNameLst>
                                          <p:attrName>ppt_x</p:attrName>
                                          <p:attrName>ppt_y</p:attrName>
                                        </p:attrNameLst>
                                      </p:cBhvr>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strVal val="#ppt_w*0.70"/>
                                          </p:val>
                                        </p:tav>
                                        <p:tav tm="100000">
                                          <p:val>
                                            <p:strVal val="#ppt_w"/>
                                          </p:val>
                                        </p:tav>
                                      </p:tavLst>
                                    </p:anim>
                                    <p:anim calcmode="lin" valueType="num">
                                      <p:cBhvr>
                                        <p:cTn id="16" dur="1000" fill="hold"/>
                                        <p:tgtEl>
                                          <p:spTgt spid="7"/>
                                        </p:tgtEl>
                                        <p:attrNameLst>
                                          <p:attrName>ppt_h</p:attrName>
                                        </p:attrNameLst>
                                      </p:cBhvr>
                                      <p:tavLst>
                                        <p:tav tm="0">
                                          <p:val>
                                            <p:strVal val="#ppt_h"/>
                                          </p:val>
                                        </p:tav>
                                        <p:tav tm="100000">
                                          <p:val>
                                            <p:strVal val="#ppt_h"/>
                                          </p:val>
                                        </p:tav>
                                      </p:tavLst>
                                    </p:anim>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2"/>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p:nvSpPr>
        <p:spPr>
          <a:xfrm rot="20432355">
            <a:off x="2406295" y="2422744"/>
            <a:ext cx="7125462" cy="2631490"/>
          </a:xfrm>
          <a:prstGeom prst="rect">
            <a:avLst/>
          </a:prstGeom>
          <a:noFill/>
        </p:spPr>
        <p:txBody>
          <a:bodyPr wrap="square" lIns="91440" tIns="45720" rIns="91440" bIns="45720">
            <a:spAutoFit/>
          </a:bodyPr>
          <a:lstStyle/>
          <a:p>
            <a:pPr algn="ctr"/>
            <a:r>
              <a:rPr lang="en-US" sz="5500" b="1" dirty="0"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IV</a:t>
            </a:r>
            <a:r>
              <a:rPr lang="en-US" sz="5500" b="1" dirty="0"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 </a:t>
            </a:r>
            <a:r>
              <a:rPr lang="en-US" sz="5500" b="1" dirty="0" err="1"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Ưu</a:t>
            </a:r>
            <a:r>
              <a:rPr lang="en-US" sz="5500" b="1" dirty="0"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 </a:t>
            </a:r>
            <a:r>
              <a:rPr lang="en-US" sz="5500" b="1" dirty="0" err="1"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nhược</a:t>
            </a:r>
            <a:r>
              <a:rPr lang="en-US" sz="5500" b="1" dirty="0"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 </a:t>
            </a:r>
            <a:r>
              <a:rPr lang="en-US" sz="5500" b="1" dirty="0" err="1"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điểm</a:t>
            </a:r>
            <a:r>
              <a:rPr lang="en-US" sz="5500" b="1" dirty="0"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 </a:t>
            </a:r>
            <a:r>
              <a:rPr lang="en-US" sz="5500" b="1" dirty="0" err="1"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của</a:t>
            </a:r>
            <a:r>
              <a:rPr lang="en-US" sz="5500" b="1" dirty="0"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 MongoDB so </a:t>
            </a:r>
            <a:r>
              <a:rPr lang="en-US" sz="5500" b="1" dirty="0" err="1"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với</a:t>
            </a:r>
            <a:r>
              <a:rPr lang="en-US" sz="5500" b="1" dirty="0" smtClean="0">
                <a:ln w="12700" cmpd="sng">
                  <a:solidFill>
                    <a:schemeClr val="accent4"/>
                  </a:solidFill>
                  <a:prstDash val="solid"/>
                </a:ln>
                <a:solidFill>
                  <a:schemeClr val="accent6">
                    <a:lumMod val="50000"/>
                  </a:schemeClr>
                </a:solidFill>
                <a:latin typeface="Times New Roman" panose="02020603050405020304" pitchFamily="18" charset="0"/>
                <a:cs typeface="Times New Roman" panose="02020603050405020304" pitchFamily="18" charset="0"/>
              </a:rPr>
              <a:t> RDBMS</a:t>
            </a:r>
            <a:endParaRPr lang="en-US" sz="5500" b="1" cap="none" spc="0" dirty="0">
              <a:ln w="12700" cmpd="sng">
                <a:solidFill>
                  <a:schemeClr val="accent4"/>
                </a:solidFill>
                <a:prstDash val="solid"/>
              </a:ln>
              <a:solidFill>
                <a:schemeClr val="accent6">
                  <a:lumMod val="5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465144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Box 1"/>
          <p:cNvSpPr txBox="1"/>
          <p:nvPr/>
        </p:nvSpPr>
        <p:spPr>
          <a:xfrm>
            <a:off x="4803530" y="168812"/>
            <a:ext cx="2370993" cy="600164"/>
          </a:xfrm>
          <a:prstGeom prst="rect">
            <a:avLst/>
          </a:prstGeom>
          <a:noFill/>
        </p:spPr>
        <p:txBody>
          <a:bodyPr wrap="square" rtlCol="0">
            <a:spAutoFit/>
          </a:bodyPr>
          <a:lstStyle/>
          <a:p>
            <a:r>
              <a:rPr lang="en-US" sz="3300" b="1" u="sng" dirty="0">
                <a:solidFill>
                  <a:srgbClr val="002060"/>
                </a:solidFill>
                <a:latin typeface="Times New Roman" panose="02020603050405020304" pitchFamily="18" charset="0"/>
                <a:cs typeface="Times New Roman" panose="02020603050405020304" pitchFamily="18" charset="0"/>
              </a:rPr>
              <a:t>1</a:t>
            </a:r>
            <a:r>
              <a:rPr lang="en-US" sz="3300" b="1" u="sng" dirty="0" smtClean="0">
                <a:solidFill>
                  <a:srgbClr val="002060"/>
                </a:solidFill>
                <a:latin typeface="Times New Roman" panose="02020603050405020304" pitchFamily="18" charset="0"/>
                <a:cs typeface="Times New Roman" panose="02020603050405020304" pitchFamily="18" charset="0"/>
              </a:rPr>
              <a:t>. </a:t>
            </a:r>
            <a:r>
              <a:rPr lang="en-US" sz="3300" b="1" u="sng" dirty="0" err="1" smtClean="0">
                <a:solidFill>
                  <a:srgbClr val="002060"/>
                </a:solidFill>
                <a:latin typeface="Times New Roman" panose="02020603050405020304" pitchFamily="18" charset="0"/>
                <a:cs typeface="Times New Roman" panose="02020603050405020304" pitchFamily="18" charset="0"/>
              </a:rPr>
              <a:t>Ưu</a:t>
            </a:r>
            <a:r>
              <a:rPr lang="en-US" sz="3300" b="1" u="sng" dirty="0" smtClean="0">
                <a:solidFill>
                  <a:srgbClr val="002060"/>
                </a:solidFill>
                <a:latin typeface="Times New Roman" panose="02020603050405020304" pitchFamily="18" charset="0"/>
                <a:cs typeface="Times New Roman" panose="02020603050405020304" pitchFamily="18" charset="0"/>
              </a:rPr>
              <a:t> </a:t>
            </a:r>
            <a:r>
              <a:rPr lang="en-US" sz="3300" b="1" u="sng" dirty="0" err="1" smtClean="0">
                <a:solidFill>
                  <a:srgbClr val="002060"/>
                </a:solidFill>
                <a:latin typeface="Times New Roman" panose="02020603050405020304" pitchFamily="18" charset="0"/>
                <a:cs typeface="Times New Roman" panose="02020603050405020304" pitchFamily="18" charset="0"/>
              </a:rPr>
              <a:t>điểm</a:t>
            </a:r>
            <a:r>
              <a:rPr lang="en-US" sz="3300" b="1" u="sng" dirty="0" smtClean="0">
                <a:solidFill>
                  <a:srgbClr val="002060"/>
                </a:solidFill>
                <a:latin typeface="Times New Roman" panose="02020603050405020304" pitchFamily="18" charset="0"/>
                <a:cs typeface="Times New Roman" panose="02020603050405020304" pitchFamily="18" charset="0"/>
              </a:rPr>
              <a:t>: </a:t>
            </a:r>
            <a:endParaRPr lang="en-US" sz="3300" b="1" u="sng" dirty="0">
              <a:solidFill>
                <a:srgbClr val="00206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65761" y="948690"/>
            <a:ext cx="9383150" cy="5909310"/>
          </a:xfrm>
          <a:prstGeom prst="rect">
            <a:avLst/>
          </a:prstGeom>
          <a:noFill/>
        </p:spPr>
        <p:txBody>
          <a:bodyPr wrap="square" rtlCol="0">
            <a:spAutoFit/>
          </a:bodyPr>
          <a:lstStyle/>
          <a:p>
            <a:pPr marL="342900" lvl="0" indent="-342900" algn="just" fontAlgn="base">
              <a:buFontTx/>
              <a:buChar char="-"/>
            </a:pPr>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linh</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hoạt</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a:t>
            </a:r>
            <a:r>
              <a:rPr lang="en-US" sz="2400" dirty="0" err="1" smtClean="0">
                <a:latin typeface="Times New Roman" panose="02020603050405020304" pitchFamily="18" charset="0"/>
                <a:cs typeface="Times New Roman" panose="02020603050405020304" pitchFamily="18" charset="0"/>
              </a:rPr>
              <a:t>gôn</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phong</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phú</a:t>
            </a:r>
            <a:r>
              <a:rPr lang="en-US" sz="2400" dirty="0" smtClean="0">
                <a:latin typeface="Times New Roman" panose="02020603050405020304" pitchFamily="18" charset="0"/>
                <a:cs typeface="Times New Roman" panose="02020603050405020304" pitchFamily="18" charset="0"/>
              </a:rPr>
              <a:t>. </a:t>
            </a:r>
          </a:p>
          <a:p>
            <a:pPr marL="342900" lvl="0" indent="-342900" algn="just" fontAlgn="base">
              <a:buFontTx/>
              <a:buChar char="-"/>
            </a:pPr>
            <a:endParaRPr lang="en-US" sz="2400" dirty="0" smtClean="0">
              <a:latin typeface="Times New Roman" panose="02020603050405020304" pitchFamily="18" charset="0"/>
              <a:cs typeface="Times New Roman" panose="02020603050405020304" pitchFamily="18" charset="0"/>
            </a:endParaRPr>
          </a:p>
          <a:p>
            <a:pPr marL="342900" lvl="0" indent="-342900" algn="just" fontAlgn="base">
              <a:buFontTx/>
              <a:buChar char="-"/>
            </a:pPr>
            <a:r>
              <a:rPr lang="vi-VN" sz="2400" dirty="0" smtClean="0">
                <a:latin typeface="Times New Roman" panose="02020603050405020304" pitchFamily="18" charset="0"/>
                <a:cs typeface="Times New Roman" panose="02020603050405020304" pitchFamily="18" charset="0"/>
              </a:rPr>
              <a:t>Dữ </a:t>
            </a:r>
            <a:r>
              <a:rPr lang="vi-VN" sz="2400" dirty="0">
                <a:latin typeface="Times New Roman" panose="02020603050405020304" pitchFamily="18" charset="0"/>
                <a:cs typeface="Times New Roman" panose="02020603050405020304" pitchFamily="18" charset="0"/>
              </a:rPr>
              <a:t>liệu trong MongoDB không có sự ràng buộc lẫn nhau như trong </a:t>
            </a:r>
            <a:r>
              <a:rPr lang="vi-VN" sz="2400" dirty="0" smtClean="0">
                <a:latin typeface="Times New Roman" panose="02020603050405020304" pitchFamily="18" charset="0"/>
                <a:cs typeface="Times New Roman" panose="02020603050405020304" pitchFamily="18" charset="0"/>
              </a:rPr>
              <a:t>RDBMS</a:t>
            </a:r>
            <a:r>
              <a:rPr lang="en-US" sz="2400" dirty="0" smtClean="0">
                <a:latin typeface="Times New Roman" panose="02020603050405020304" pitchFamily="18" charset="0"/>
                <a:cs typeface="Times New Roman" panose="02020603050405020304" pitchFamily="18" charset="0"/>
              </a:rPr>
              <a:t>.</a:t>
            </a:r>
          </a:p>
          <a:p>
            <a:pPr marL="342900" lvl="0" indent="-342900" algn="just" fontAlgn="base">
              <a:buFontTx/>
              <a:buChar char="-"/>
            </a:pPr>
            <a:endParaRPr lang="en-US" sz="2400" dirty="0" smtClean="0">
              <a:latin typeface="Times New Roman" panose="02020603050405020304" pitchFamily="18" charset="0"/>
              <a:cs typeface="Times New Roman" panose="02020603050405020304" pitchFamily="18" charset="0"/>
            </a:endParaRPr>
          </a:p>
          <a:p>
            <a:pPr marL="342900" lvl="0" indent="-342900" algn="just" fontAlgn="base">
              <a:buFontTx/>
              <a:buChar char="-"/>
            </a:pPr>
            <a:r>
              <a:rPr lang="vi-VN" sz="2400" dirty="0" smtClean="0">
                <a:latin typeface="Times New Roman" panose="02020603050405020304" pitchFamily="18" charset="0"/>
                <a:cs typeface="Times New Roman" panose="02020603050405020304" pitchFamily="18" charset="0"/>
              </a:rPr>
              <a:t>Dữ </a:t>
            </a:r>
            <a:r>
              <a:rPr lang="vi-VN" sz="2400" dirty="0">
                <a:latin typeface="Times New Roman" panose="02020603050405020304" pitchFamily="18" charset="0"/>
                <a:cs typeface="Times New Roman" panose="02020603050405020304" pitchFamily="18" charset="0"/>
              </a:rPr>
              <a:t>liệu trong MongoDB được </a:t>
            </a:r>
            <a:r>
              <a:rPr lang="vi-VN" sz="2400" dirty="0">
                <a:latin typeface="Times New Roman" panose="02020603050405020304" pitchFamily="18" charset="0"/>
                <a:cs typeface="Times New Roman" panose="02020603050405020304" pitchFamily="18" charset="0"/>
                <a:hlinkClick r:id="rId3"/>
              </a:rPr>
              <a:t>đánh chỉ </a:t>
            </a:r>
            <a:r>
              <a:rPr lang="vi-VN" sz="2400" dirty="0" smtClean="0">
                <a:latin typeface="Times New Roman" panose="02020603050405020304" pitchFamily="18" charset="0"/>
                <a:cs typeface="Times New Roman" panose="02020603050405020304" pitchFamily="18" charset="0"/>
                <a:hlinkClick r:id="rId3"/>
              </a:rPr>
              <a:t>mục</a:t>
            </a:r>
            <a:r>
              <a:rPr lang="en-US" sz="2400" dirty="0" smtClean="0">
                <a:solidFill>
                  <a:srgbClr val="002060"/>
                </a:solidFill>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a:t>
            </a:r>
            <a:r>
              <a:rPr lang="vi-VN" sz="2400" dirty="0">
                <a:latin typeface="Times New Roman" panose="02020603050405020304" pitchFamily="18" charset="0"/>
                <a:cs typeface="Times New Roman" panose="02020603050405020304" pitchFamily="18" charset="0"/>
              </a:rPr>
              <a:t>index</a:t>
            </a:r>
            <a:r>
              <a:rPr lang="vi-VN" sz="2400" dirty="0" smtClean="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a:t>
            </a:r>
          </a:p>
          <a:p>
            <a:pPr marL="342900" lvl="0" indent="-342900" algn="just" fontAlgn="base">
              <a:buFontTx/>
              <a:buChar char="-"/>
            </a:pPr>
            <a:endParaRPr lang="en-US" sz="2400" dirty="0">
              <a:latin typeface="Times New Roman" panose="02020603050405020304" pitchFamily="18" charset="0"/>
              <a:cs typeface="Times New Roman" panose="02020603050405020304" pitchFamily="18" charset="0"/>
            </a:endParaRPr>
          </a:p>
          <a:p>
            <a:pPr marL="342900" lvl="0" indent="-342900" algn="just" fontAlgn="base">
              <a:buFontTx/>
              <a:buChar char="-"/>
            </a:pPr>
            <a:r>
              <a:rPr lang="vi-VN" sz="2400" dirty="0" smtClean="0">
                <a:latin typeface="Times New Roman" panose="02020603050405020304" pitchFamily="18" charset="0"/>
                <a:cs typeface="Times New Roman" panose="02020603050405020304" pitchFamily="18" charset="0"/>
              </a:rPr>
              <a:t>Dễ </a:t>
            </a:r>
            <a:r>
              <a:rPr lang="vi-VN" sz="2400" dirty="0">
                <a:latin typeface="Times New Roman" panose="02020603050405020304" pitchFamily="18" charset="0"/>
                <a:cs typeface="Times New Roman" panose="02020603050405020304" pitchFamily="18" charset="0"/>
              </a:rPr>
              <a:t>dàng mở rộng hệ </a:t>
            </a:r>
            <a:r>
              <a:rPr lang="vi-VN" sz="2400" dirty="0" smtClean="0">
                <a:latin typeface="Times New Roman" panose="02020603050405020304" pitchFamily="18" charset="0"/>
                <a:cs typeface="Times New Roman" panose="02020603050405020304" pitchFamily="18" charset="0"/>
              </a:rPr>
              <a:t>thống</a:t>
            </a:r>
            <a:r>
              <a:rPr lang="en-US" sz="2400" dirty="0" smtClean="0">
                <a:latin typeface="Times New Roman" panose="02020603050405020304" pitchFamily="18" charset="0"/>
                <a:cs typeface="Times New Roman" panose="02020603050405020304" pitchFamily="18" charset="0"/>
              </a:rPr>
              <a:t>.</a:t>
            </a:r>
            <a:r>
              <a:rPr lang="vi-VN" sz="2400" dirty="0" smtClean="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342900" lvl="0" indent="-342900" algn="just" fontAlgn="base">
              <a:buFontTx/>
              <a:buChar char="-"/>
            </a:pPr>
            <a:endParaRPr lang="en-US" sz="2400" dirty="0" smtClean="0">
              <a:latin typeface="Times New Roman" panose="02020603050405020304" pitchFamily="18" charset="0"/>
              <a:cs typeface="Times New Roman" panose="02020603050405020304" pitchFamily="18" charset="0"/>
            </a:endParaRPr>
          </a:p>
          <a:p>
            <a:pPr marL="342900" lvl="0" indent="-342900" algn="just" fontAlgn="base">
              <a:buFontTx/>
              <a:buChar char="-"/>
            </a:pPr>
            <a:r>
              <a:rPr lang="vi-VN" sz="2400" dirty="0" smtClean="0">
                <a:latin typeface="Times New Roman" panose="02020603050405020304" pitchFamily="18" charset="0"/>
                <a:cs typeface="Times New Roman" panose="02020603050405020304" pitchFamily="18" charset="0"/>
              </a:rPr>
              <a:t>Hỗ </a:t>
            </a:r>
            <a:r>
              <a:rPr lang="vi-VN" sz="2400" dirty="0">
                <a:latin typeface="Times New Roman" panose="02020603050405020304" pitchFamily="18" charset="0"/>
                <a:cs typeface="Times New Roman" panose="02020603050405020304" pitchFamily="18" charset="0"/>
              </a:rPr>
              <a:t>trợ </a:t>
            </a:r>
            <a:r>
              <a:rPr lang="vi-VN" sz="2400" dirty="0">
                <a:latin typeface="Times New Roman" panose="02020603050405020304" pitchFamily="18" charset="0"/>
                <a:cs typeface="Times New Roman" panose="02020603050405020304" pitchFamily="18" charset="0"/>
                <a:hlinkClick r:id="rId4"/>
              </a:rPr>
              <a:t>replica set</a:t>
            </a:r>
            <a:r>
              <a:rPr lang="vi-VN" sz="2400" dirty="0">
                <a:latin typeface="Times New Roman" panose="02020603050405020304" pitchFamily="18" charset="0"/>
                <a:cs typeface="Times New Roman" panose="02020603050405020304" pitchFamily="18" charset="0"/>
              </a:rPr>
              <a:t> nhằm đảm bảo việc sao lưu và khôi phục dữ </a:t>
            </a:r>
            <a:r>
              <a:rPr lang="vi-VN" sz="2400" dirty="0" smtClean="0">
                <a:latin typeface="Times New Roman" panose="02020603050405020304" pitchFamily="18" charset="0"/>
                <a:cs typeface="Times New Roman" panose="02020603050405020304" pitchFamily="18" charset="0"/>
              </a:rPr>
              <a:t>liệu.</a:t>
            </a:r>
            <a:endParaRPr lang="en-US" sz="2400" dirty="0" smtClean="0">
              <a:latin typeface="Times New Roman" panose="02020603050405020304" pitchFamily="18" charset="0"/>
              <a:cs typeface="Times New Roman" panose="02020603050405020304" pitchFamily="18" charset="0"/>
            </a:endParaRPr>
          </a:p>
          <a:p>
            <a:pPr marL="342900" lvl="0" indent="-342900" algn="just" fontAlgn="base">
              <a:buFontTx/>
              <a:buChar char="-"/>
            </a:pPr>
            <a:endParaRPr lang="en-US" sz="2400" dirty="0">
              <a:latin typeface="Times New Roman" panose="02020603050405020304" pitchFamily="18" charset="0"/>
              <a:cs typeface="Times New Roman" panose="02020603050405020304" pitchFamily="18" charset="0"/>
            </a:endParaRPr>
          </a:p>
          <a:p>
            <a:pPr marL="342900" lvl="0" indent="-342900" algn="just" fontAlgn="base">
              <a:buFontTx/>
              <a:buChar char="-"/>
            </a:pPr>
            <a:r>
              <a:rPr lang="vi-VN" sz="2400" dirty="0" smtClean="0">
                <a:latin typeface="Times New Roman" panose="02020603050405020304" pitchFamily="18" charset="0"/>
                <a:cs typeface="Times New Roman" panose="02020603050405020304" pitchFamily="18" charset="0"/>
              </a:rPr>
              <a:t>Không </a:t>
            </a:r>
            <a:r>
              <a:rPr lang="vi-VN" sz="2400" dirty="0">
                <a:latin typeface="Times New Roman" panose="02020603050405020304" pitchFamily="18" charset="0"/>
                <a:cs typeface="Times New Roman" panose="02020603050405020304" pitchFamily="18" charset="0"/>
              </a:rPr>
              <a:t>cần thiết </a:t>
            </a:r>
            <a:r>
              <a:rPr lang="vi-VN" sz="2400" dirty="0" smtClean="0">
                <a:latin typeface="Times New Roman" panose="02020603050405020304" pitchFamily="18" charset="0"/>
                <a:cs typeface="Times New Roman" panose="02020603050405020304" pitchFamily="18" charset="0"/>
              </a:rPr>
              <a:t>chuyển đổi/</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ánh xạ </a:t>
            </a:r>
            <a:r>
              <a:rPr lang="vi-VN" sz="2400" dirty="0">
                <a:latin typeface="Times New Roman" panose="02020603050405020304" pitchFamily="18" charset="0"/>
                <a:cs typeface="Times New Roman" panose="02020603050405020304" pitchFamily="18" charset="0"/>
              </a:rPr>
              <a:t>các đối tượng ứng dụng đến các đối tượng cơ sở dữ </a:t>
            </a:r>
            <a:r>
              <a:rPr lang="vi-VN" sz="2400" dirty="0" smtClean="0">
                <a:latin typeface="Times New Roman" panose="02020603050405020304" pitchFamily="18" charset="0"/>
                <a:cs typeface="Times New Roman" panose="02020603050405020304" pitchFamily="18" charset="0"/>
              </a:rPr>
              <a:t>liệu.</a:t>
            </a:r>
            <a:endParaRPr lang="en-US" sz="2400" dirty="0" smtClean="0">
              <a:latin typeface="Times New Roman" panose="02020603050405020304" pitchFamily="18" charset="0"/>
              <a:cs typeface="Times New Roman" panose="02020603050405020304" pitchFamily="18" charset="0"/>
            </a:endParaRPr>
          </a:p>
          <a:p>
            <a:pPr marL="342900" lvl="0" indent="-342900" algn="just" fontAlgn="base">
              <a:buFontTx/>
              <a:buChar char="-"/>
            </a:pPr>
            <a:endParaRPr lang="en-US" sz="2400" dirty="0">
              <a:latin typeface="Times New Roman" panose="02020603050405020304" pitchFamily="18" charset="0"/>
              <a:cs typeface="Times New Roman" panose="02020603050405020304" pitchFamily="18" charset="0"/>
            </a:endParaRPr>
          </a:p>
          <a:p>
            <a:pPr marL="342900" lvl="0" indent="-342900" algn="just" fontAlgn="base">
              <a:buFontTx/>
              <a:buChar char="-"/>
            </a:pPr>
            <a:r>
              <a:rPr lang="vi-VN" sz="2400" dirty="0" smtClean="0">
                <a:latin typeface="Times New Roman" panose="02020603050405020304" pitchFamily="18" charset="0"/>
                <a:cs typeface="Times New Roman" panose="02020603050405020304" pitchFamily="18" charset="0"/>
              </a:rPr>
              <a:t>Sử </a:t>
            </a:r>
            <a:r>
              <a:rPr lang="vi-VN" sz="2400" dirty="0">
                <a:latin typeface="Times New Roman" panose="02020603050405020304" pitchFamily="18" charset="0"/>
                <a:cs typeface="Times New Roman" panose="02020603050405020304" pitchFamily="18" charset="0"/>
              </a:rPr>
              <a:t>dụng bộ nhớ trong để lưu trữ, cho phép truy cập dữ liệu nhanh hơn</a:t>
            </a:r>
            <a:r>
              <a:rPr lang="vi-VN"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923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Box 1"/>
          <p:cNvSpPr txBox="1"/>
          <p:nvPr/>
        </p:nvSpPr>
        <p:spPr>
          <a:xfrm>
            <a:off x="4615815" y="112541"/>
            <a:ext cx="2960370" cy="600164"/>
          </a:xfrm>
          <a:prstGeom prst="rect">
            <a:avLst/>
          </a:prstGeom>
          <a:noFill/>
        </p:spPr>
        <p:txBody>
          <a:bodyPr wrap="square" rtlCol="0">
            <a:spAutoFit/>
          </a:bodyPr>
          <a:lstStyle/>
          <a:p>
            <a:r>
              <a:rPr lang="en-US" sz="3300" b="1" u="sng" dirty="0">
                <a:solidFill>
                  <a:srgbClr val="002060"/>
                </a:solidFill>
                <a:latin typeface="Times New Roman" panose="02020603050405020304" pitchFamily="18" charset="0"/>
                <a:cs typeface="Times New Roman" panose="02020603050405020304" pitchFamily="18" charset="0"/>
              </a:rPr>
              <a:t>2</a:t>
            </a:r>
            <a:r>
              <a:rPr lang="en-US" sz="3300" b="1" u="sng" dirty="0" smtClean="0">
                <a:solidFill>
                  <a:srgbClr val="002060"/>
                </a:solidFill>
                <a:latin typeface="Times New Roman" panose="02020603050405020304" pitchFamily="18" charset="0"/>
                <a:cs typeface="Times New Roman" panose="02020603050405020304" pitchFamily="18" charset="0"/>
              </a:rPr>
              <a:t>. </a:t>
            </a:r>
            <a:r>
              <a:rPr lang="en-US" sz="3300" b="1" u="sng" dirty="0" err="1" smtClean="0">
                <a:solidFill>
                  <a:srgbClr val="002060"/>
                </a:solidFill>
                <a:latin typeface="Times New Roman" panose="02020603050405020304" pitchFamily="18" charset="0"/>
                <a:cs typeface="Times New Roman" panose="02020603050405020304" pitchFamily="18" charset="0"/>
              </a:rPr>
              <a:t>Nhược</a:t>
            </a:r>
            <a:r>
              <a:rPr lang="en-US" sz="3300" b="1" u="sng" dirty="0" smtClean="0">
                <a:solidFill>
                  <a:srgbClr val="002060"/>
                </a:solidFill>
                <a:latin typeface="Times New Roman" panose="02020603050405020304" pitchFamily="18" charset="0"/>
                <a:cs typeface="Times New Roman" panose="02020603050405020304" pitchFamily="18" charset="0"/>
              </a:rPr>
              <a:t> </a:t>
            </a:r>
            <a:r>
              <a:rPr lang="en-US" sz="3300" b="1" u="sng" dirty="0" err="1" smtClean="0">
                <a:solidFill>
                  <a:srgbClr val="002060"/>
                </a:solidFill>
                <a:latin typeface="Times New Roman" panose="02020603050405020304" pitchFamily="18" charset="0"/>
                <a:cs typeface="Times New Roman" panose="02020603050405020304" pitchFamily="18" charset="0"/>
              </a:rPr>
              <a:t>điểm</a:t>
            </a:r>
            <a:r>
              <a:rPr lang="en-US" sz="3300" b="1" u="sng" dirty="0" smtClean="0">
                <a:solidFill>
                  <a:srgbClr val="002060"/>
                </a:solidFill>
                <a:latin typeface="Times New Roman" panose="02020603050405020304" pitchFamily="18" charset="0"/>
                <a:cs typeface="Times New Roman" panose="02020603050405020304" pitchFamily="18" charset="0"/>
              </a:rPr>
              <a:t>: </a:t>
            </a:r>
            <a:endParaRPr lang="en-US" sz="3300" b="1" u="sng" dirty="0">
              <a:solidFill>
                <a:srgbClr val="00206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65760" y="948690"/>
            <a:ext cx="9467557" cy="4524315"/>
          </a:xfrm>
          <a:prstGeom prst="rect">
            <a:avLst/>
          </a:prstGeom>
          <a:solidFill>
            <a:srgbClr val="E6E6E6">
              <a:alpha val="88000"/>
            </a:srgbClr>
          </a:solidFill>
        </p:spPr>
        <p:txBody>
          <a:bodyPr wrap="square" rtlCol="0">
            <a:spAutoFit/>
          </a:bodyPr>
          <a:lstStyle/>
          <a:p>
            <a:pPr marL="342900" lvl="0" indent="-342900" algn="just" fontAlgn="base">
              <a:buFontTx/>
              <a:buChar char="-"/>
            </a:pPr>
            <a:r>
              <a:rPr lang="vi-VN" sz="2400" dirty="0">
                <a:latin typeface="Times New Roman" panose="02020603050405020304" pitchFamily="18" charset="0"/>
                <a:cs typeface="Times New Roman" panose="02020603050405020304" pitchFamily="18" charset="0"/>
              </a:rPr>
              <a:t>MongoDB không có các tính chất ràng buộc như trong RDBMS nên dễ bị làm sai dữ liệu</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342900" lvl="0" indent="-342900" algn="just" fontAlgn="base">
              <a:buFontTx/>
              <a:buChar char="-"/>
            </a:pPr>
            <a:endParaRPr lang="vi-VN" sz="2400" dirty="0">
              <a:latin typeface="Times New Roman" panose="02020603050405020304" pitchFamily="18" charset="0"/>
              <a:cs typeface="Times New Roman" panose="02020603050405020304" pitchFamily="18" charset="0"/>
            </a:endParaRPr>
          </a:p>
          <a:p>
            <a:pPr marL="342900" lvl="0" indent="-342900" algn="just" fontAlgn="base">
              <a:buFontTx/>
              <a:buChar char="-"/>
            </a:pPr>
            <a:r>
              <a:rPr lang="vi-VN" sz="2400" dirty="0">
                <a:latin typeface="Times New Roman" panose="02020603050405020304" pitchFamily="18" charset="0"/>
                <a:cs typeface="Times New Roman" panose="02020603050405020304" pitchFamily="18" charset="0"/>
              </a:rPr>
              <a:t>Không hỗ trợ join giống như RDBMS nên khi viết function join trong code phải tự làm khiến cho tốc độ truy vấn bị giảm</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342900" lvl="0" indent="-342900" algn="just" fontAlgn="base">
              <a:buFontTx/>
              <a:buChar char="-"/>
            </a:pPr>
            <a:endParaRPr lang="vi-VN" sz="2400" dirty="0">
              <a:latin typeface="Times New Roman" panose="02020603050405020304" pitchFamily="18" charset="0"/>
              <a:cs typeface="Times New Roman" panose="02020603050405020304" pitchFamily="18" charset="0"/>
            </a:endParaRPr>
          </a:p>
          <a:p>
            <a:pPr marL="342900" lvl="0" indent="-342900" algn="just" fontAlgn="base">
              <a:buFontTx/>
              <a:buChar char="-"/>
            </a:pPr>
            <a:r>
              <a:rPr lang="vi-VN" sz="2400" dirty="0">
                <a:latin typeface="Times New Roman" panose="02020603050405020304" pitchFamily="18" charset="0"/>
                <a:cs typeface="Times New Roman" panose="02020603050405020304" pitchFamily="18" charset="0"/>
              </a:rPr>
              <a:t>Sử dụng nhiều bộ nhớ: do dữ liệu lưu dưới dạng key-value, các collection chỉ khác về value do đó key sẽ bị lặp lại. Không hỗ trợ join nên sẽ bị dư thừa dữ liệu</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342900" lvl="0" indent="-342900" algn="just" fontAlgn="base">
              <a:buFontTx/>
              <a:buChar char="-"/>
            </a:pPr>
            <a:endParaRPr lang="vi-VN" sz="2400" dirty="0">
              <a:latin typeface="Times New Roman" panose="02020603050405020304" pitchFamily="18" charset="0"/>
              <a:cs typeface="Times New Roman" panose="02020603050405020304" pitchFamily="18" charset="0"/>
            </a:endParaRPr>
          </a:p>
          <a:p>
            <a:pPr marL="342900" lvl="0" indent="-342900" algn="just" fontAlgn="base">
              <a:buFontTx/>
              <a:buChar char="-"/>
            </a:pPr>
            <a:r>
              <a:rPr lang="vi-VN" sz="2400" dirty="0">
                <a:latin typeface="Times New Roman" panose="02020603050405020304" pitchFamily="18" charset="0"/>
                <a:cs typeface="Times New Roman" panose="02020603050405020304" pitchFamily="18" charset="0"/>
              </a:rPr>
              <a:t>Bị giới hạn kích thước bản ghi: mỗi document không được có kích thước lớn hơn 16Mb.</a:t>
            </a:r>
          </a:p>
        </p:txBody>
      </p:sp>
    </p:spTree>
    <p:extLst>
      <p:ext uri="{BB962C8B-B14F-4D97-AF65-F5344CB8AC3E}">
        <p14:creationId xmlns:p14="http://schemas.microsoft.com/office/powerpoint/2010/main" val="197874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extBox 1"/>
          <p:cNvSpPr txBox="1"/>
          <p:nvPr/>
        </p:nvSpPr>
        <p:spPr>
          <a:xfrm>
            <a:off x="3217985" y="159433"/>
            <a:ext cx="5756030" cy="600164"/>
          </a:xfrm>
          <a:prstGeom prst="rect">
            <a:avLst/>
          </a:prstGeom>
          <a:noFill/>
        </p:spPr>
        <p:txBody>
          <a:bodyPr wrap="square" rtlCol="0">
            <a:spAutoFit/>
          </a:bodyPr>
          <a:lstStyle/>
          <a:p>
            <a:r>
              <a:rPr lang="en-US" sz="3300" b="1" u="sng" dirty="0">
                <a:solidFill>
                  <a:srgbClr val="002060"/>
                </a:solidFill>
                <a:latin typeface="Times New Roman" panose="02020603050405020304" pitchFamily="18" charset="0"/>
                <a:cs typeface="Times New Roman" panose="02020603050405020304" pitchFamily="18" charset="0"/>
              </a:rPr>
              <a:t>3</a:t>
            </a:r>
            <a:r>
              <a:rPr lang="en-US" sz="3300" b="1" u="sng" dirty="0" smtClean="0">
                <a:solidFill>
                  <a:srgbClr val="002060"/>
                </a:solidFill>
                <a:latin typeface="Times New Roman" panose="02020603050405020304" pitchFamily="18" charset="0"/>
                <a:cs typeface="Times New Roman" panose="02020603050405020304" pitchFamily="18" charset="0"/>
              </a:rPr>
              <a:t>. </a:t>
            </a:r>
            <a:r>
              <a:rPr lang="en-US" sz="3300" b="1" u="sng" dirty="0" err="1" smtClean="0">
                <a:solidFill>
                  <a:srgbClr val="002060"/>
                </a:solidFill>
                <a:latin typeface="Times New Roman" panose="02020603050405020304" pitchFamily="18" charset="0"/>
                <a:cs typeface="Times New Roman" panose="02020603050405020304" pitchFamily="18" charset="0"/>
              </a:rPr>
              <a:t>Sử</a:t>
            </a:r>
            <a:r>
              <a:rPr lang="en-US" sz="3300" b="1" u="sng" dirty="0" smtClean="0">
                <a:solidFill>
                  <a:srgbClr val="002060"/>
                </a:solidFill>
                <a:latin typeface="Times New Roman" panose="02020603050405020304" pitchFamily="18" charset="0"/>
                <a:cs typeface="Times New Roman" panose="02020603050405020304" pitchFamily="18" charset="0"/>
              </a:rPr>
              <a:t> </a:t>
            </a:r>
            <a:r>
              <a:rPr lang="en-US" sz="3300" b="1" u="sng" dirty="0" err="1" smtClean="0">
                <a:solidFill>
                  <a:srgbClr val="002060"/>
                </a:solidFill>
                <a:latin typeface="Times New Roman" panose="02020603050405020304" pitchFamily="18" charset="0"/>
                <a:cs typeface="Times New Roman" panose="02020603050405020304" pitchFamily="18" charset="0"/>
              </a:rPr>
              <a:t>dụng</a:t>
            </a:r>
            <a:r>
              <a:rPr lang="en-US" sz="3300" b="1" u="sng" dirty="0" smtClean="0">
                <a:solidFill>
                  <a:srgbClr val="002060"/>
                </a:solidFill>
                <a:latin typeface="Times New Roman" panose="02020603050405020304" pitchFamily="18" charset="0"/>
                <a:cs typeface="Times New Roman" panose="02020603050405020304" pitchFamily="18" charset="0"/>
              </a:rPr>
              <a:t> MongoDB </a:t>
            </a:r>
            <a:r>
              <a:rPr lang="en-US" sz="3300" b="1" u="sng" dirty="0" err="1" smtClean="0">
                <a:solidFill>
                  <a:srgbClr val="002060"/>
                </a:solidFill>
                <a:latin typeface="Times New Roman" panose="02020603050405020304" pitchFamily="18" charset="0"/>
                <a:cs typeface="Times New Roman" panose="02020603050405020304" pitchFamily="18" charset="0"/>
              </a:rPr>
              <a:t>khi</a:t>
            </a:r>
            <a:r>
              <a:rPr lang="en-US" sz="3300" b="1" u="sng" dirty="0" smtClean="0">
                <a:solidFill>
                  <a:srgbClr val="002060"/>
                </a:solidFill>
                <a:latin typeface="Times New Roman" panose="02020603050405020304" pitchFamily="18" charset="0"/>
                <a:cs typeface="Times New Roman" panose="02020603050405020304" pitchFamily="18" charset="0"/>
              </a:rPr>
              <a:t> </a:t>
            </a:r>
            <a:r>
              <a:rPr lang="en-US" sz="3300" b="1" u="sng" dirty="0" err="1" smtClean="0">
                <a:solidFill>
                  <a:srgbClr val="002060"/>
                </a:solidFill>
                <a:latin typeface="Times New Roman" panose="02020603050405020304" pitchFamily="18" charset="0"/>
                <a:cs typeface="Times New Roman" panose="02020603050405020304" pitchFamily="18" charset="0"/>
              </a:rPr>
              <a:t>nào</a:t>
            </a:r>
            <a:r>
              <a:rPr lang="en-US" sz="3300" b="1" u="sng" dirty="0" smtClean="0">
                <a:solidFill>
                  <a:srgbClr val="002060"/>
                </a:solidFill>
                <a:latin typeface="Times New Roman" panose="02020603050405020304" pitchFamily="18" charset="0"/>
                <a:cs typeface="Times New Roman" panose="02020603050405020304" pitchFamily="18" charset="0"/>
              </a:rPr>
              <a:t>: </a:t>
            </a:r>
            <a:endParaRPr lang="en-US" sz="3300" b="1" u="sng" dirty="0">
              <a:solidFill>
                <a:srgbClr val="00206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65760" y="948690"/>
            <a:ext cx="9467557" cy="5262979"/>
          </a:xfrm>
          <a:prstGeom prst="rect">
            <a:avLst/>
          </a:prstGeom>
          <a:noFill/>
        </p:spPr>
        <p:txBody>
          <a:bodyPr wrap="square" rtlCol="0">
            <a:spAutoFit/>
          </a:bodyPr>
          <a:lstStyle/>
          <a:p>
            <a:pPr lvl="0" algn="just" fontAlgn="base"/>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Danh </a:t>
            </a:r>
            <a:r>
              <a:rPr lang="vi-VN" sz="2400" dirty="0">
                <a:latin typeface="Times New Roman" panose="02020603050405020304" pitchFamily="18" charset="0"/>
                <a:cs typeface="Times New Roman" panose="02020603050405020304" pitchFamily="18" charset="0"/>
              </a:rPr>
              <a:t>mục sản phẩm thương mại điện tử</a:t>
            </a:r>
          </a:p>
          <a:p>
            <a:pPr lvl="0" algn="just" fontAlgn="base"/>
            <a:endParaRPr lang="en-US" sz="2400" dirty="0" smtClean="0">
              <a:latin typeface="Times New Roman" panose="02020603050405020304" pitchFamily="18" charset="0"/>
              <a:cs typeface="Times New Roman" panose="02020603050405020304" pitchFamily="18" charset="0"/>
            </a:endParaRPr>
          </a:p>
          <a:p>
            <a:pPr lvl="0" algn="just" fontAlgn="base"/>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Blog </a:t>
            </a:r>
            <a:r>
              <a:rPr lang="vi-VN" sz="2400" dirty="0">
                <a:latin typeface="Times New Roman" panose="02020603050405020304" pitchFamily="18" charset="0"/>
                <a:cs typeface="Times New Roman" panose="02020603050405020304" pitchFamily="18" charset="0"/>
              </a:rPr>
              <a:t>và quản lý các nội dung.</a:t>
            </a:r>
          </a:p>
          <a:p>
            <a:pPr lvl="0" algn="just" fontAlgn="base"/>
            <a:endParaRPr lang="en-US" sz="2400" dirty="0" smtClean="0">
              <a:latin typeface="Times New Roman" panose="02020603050405020304" pitchFamily="18" charset="0"/>
              <a:cs typeface="Times New Roman" panose="02020603050405020304" pitchFamily="18" charset="0"/>
            </a:endParaRPr>
          </a:p>
          <a:p>
            <a:pPr lvl="0" algn="just" fontAlgn="base"/>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Hệ </a:t>
            </a:r>
            <a:r>
              <a:rPr lang="vi-VN" sz="2400" dirty="0">
                <a:latin typeface="Times New Roman" panose="02020603050405020304" pitchFamily="18" charset="0"/>
                <a:cs typeface="Times New Roman" panose="02020603050405020304" pitchFamily="18" charset="0"/>
              </a:rPr>
              <a:t>thống realtime (thời gian thực) yêu cầu phản hồi nhanh.</a:t>
            </a:r>
          </a:p>
          <a:p>
            <a:pPr lvl="0" algn="just" fontAlgn="base"/>
            <a:endParaRPr lang="en-US" sz="2400" dirty="0" smtClean="0">
              <a:latin typeface="Times New Roman" panose="02020603050405020304" pitchFamily="18" charset="0"/>
              <a:cs typeface="Times New Roman" panose="02020603050405020304" pitchFamily="18" charset="0"/>
            </a:endParaRPr>
          </a:p>
          <a:p>
            <a:pPr lvl="0" algn="just" fontAlgn="base"/>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Lưu </a:t>
            </a:r>
            <a:r>
              <a:rPr lang="vi-VN" sz="2400" dirty="0">
                <a:latin typeface="Times New Roman" panose="02020603050405020304" pitchFamily="18" charset="0"/>
                <a:cs typeface="Times New Roman" panose="02020603050405020304" pitchFamily="18" charset="0"/>
              </a:rPr>
              <a:t>trữ dữ liệu không gian địa lý. </a:t>
            </a:r>
          </a:p>
          <a:p>
            <a:pPr lvl="0" algn="just" fontAlgn="base"/>
            <a:endParaRPr lang="en-US" sz="2400" dirty="0" smtClean="0">
              <a:latin typeface="Times New Roman" panose="02020603050405020304" pitchFamily="18" charset="0"/>
              <a:cs typeface="Times New Roman" panose="02020603050405020304" pitchFamily="18" charset="0"/>
            </a:endParaRPr>
          </a:p>
          <a:p>
            <a:pPr lvl="0" algn="just" fontAlgn="base"/>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Các </a:t>
            </a:r>
            <a:r>
              <a:rPr lang="vi-VN" sz="2400" dirty="0">
                <a:latin typeface="Times New Roman" panose="02020603050405020304" pitchFamily="18" charset="0"/>
                <a:cs typeface="Times New Roman" panose="02020603050405020304" pitchFamily="18" charset="0"/>
              </a:rPr>
              <a:t>trang web mạng di động và mạng xã hội. </a:t>
            </a:r>
          </a:p>
          <a:p>
            <a:pPr lvl="0" algn="just" fontAlgn="base"/>
            <a:endParaRPr lang="en-US" sz="2400" dirty="0" smtClean="0">
              <a:latin typeface="Times New Roman" panose="02020603050405020304" pitchFamily="18" charset="0"/>
              <a:cs typeface="Times New Roman" panose="02020603050405020304" pitchFamily="18" charset="0"/>
            </a:endParaRPr>
          </a:p>
          <a:p>
            <a:pPr lvl="0" algn="just" fontAlgn="base"/>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Các </a:t>
            </a:r>
            <a:r>
              <a:rPr lang="vi-VN" sz="2400" dirty="0">
                <a:latin typeface="Times New Roman" panose="02020603050405020304" pitchFamily="18" charset="0"/>
                <a:cs typeface="Times New Roman" panose="02020603050405020304" pitchFamily="18" charset="0"/>
              </a:rPr>
              <a:t>hệ thống bigdata với yêu cầu truy vấn nhanh.</a:t>
            </a:r>
          </a:p>
          <a:p>
            <a:pPr lvl="0" algn="just" fontAlgn="base"/>
            <a:endParaRPr lang="en-US" sz="2400" dirty="0" smtClean="0">
              <a:latin typeface="Times New Roman" panose="02020603050405020304" pitchFamily="18" charset="0"/>
              <a:cs typeface="Times New Roman" panose="02020603050405020304" pitchFamily="18" charset="0"/>
            </a:endParaRPr>
          </a:p>
          <a:p>
            <a:pPr lvl="0" algn="just" fontAlgn="base"/>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Làm </a:t>
            </a:r>
            <a:r>
              <a:rPr lang="vi-VN" sz="2400" dirty="0">
                <a:latin typeface="Times New Roman" panose="02020603050405020304" pitchFamily="18" charset="0"/>
                <a:cs typeface="Times New Roman" panose="02020603050405020304" pitchFamily="18" charset="0"/>
              </a:rPr>
              <a:t>search engine</a:t>
            </a:r>
          </a:p>
          <a:p>
            <a:pPr marL="342900" lvl="0" indent="-342900" algn="just" fontAlgn="base">
              <a:buFontTx/>
              <a:buChar char="-"/>
            </a:pP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19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p:cNvSpPr txBox="1"/>
          <p:nvPr/>
        </p:nvSpPr>
        <p:spPr>
          <a:xfrm>
            <a:off x="468924" y="732260"/>
            <a:ext cx="6096000" cy="5663089"/>
          </a:xfrm>
          <a:prstGeom prst="rect">
            <a:avLst/>
          </a:prstGeom>
          <a:noFill/>
        </p:spPr>
        <p:txBody>
          <a:bodyPr wrap="square" rtlCol="0">
            <a:spAutoFit/>
          </a:bodyPr>
          <a:lstStyle/>
          <a:p>
            <a:pPr algn="just"/>
            <a:r>
              <a:rPr lang="nn-NO" sz="2600" b="1" u="sng" dirty="0" smtClean="0">
                <a:solidFill>
                  <a:schemeClr val="accent4">
                    <a:lumMod val="40000"/>
                    <a:lumOff val="60000"/>
                  </a:schemeClr>
                </a:solidFill>
                <a:latin typeface="Times New Roman" panose="02020603050405020304" pitchFamily="18" charset="0"/>
                <a:cs typeface="Times New Roman" panose="02020603050405020304" pitchFamily="18" charset="0"/>
              </a:rPr>
              <a:t>1. Lệnh </a:t>
            </a:r>
            <a:r>
              <a:rPr lang="nn-NO" sz="2600" b="1" u="sng" dirty="0">
                <a:solidFill>
                  <a:schemeClr val="accent4">
                    <a:lumMod val="40000"/>
                    <a:lumOff val="60000"/>
                  </a:schemeClr>
                </a:solidFill>
                <a:latin typeface="Times New Roman" panose="02020603050405020304" pitchFamily="18" charset="0"/>
                <a:cs typeface="Times New Roman" panose="02020603050405020304" pitchFamily="18" charset="0"/>
              </a:rPr>
              <a:t>dùng trong Database</a:t>
            </a:r>
            <a:r>
              <a:rPr lang="nn-NO" sz="2600" b="1" u="sng" dirty="0" smtClean="0">
                <a:solidFill>
                  <a:schemeClr val="accent4">
                    <a:lumMod val="40000"/>
                    <a:lumOff val="60000"/>
                  </a:schemeClr>
                </a:solidFill>
                <a:latin typeface="Times New Roman" panose="02020603050405020304" pitchFamily="18" charset="0"/>
                <a:cs typeface="Times New Roman" panose="02020603050405020304" pitchFamily="18" charset="0"/>
              </a:rPr>
              <a:t>:</a:t>
            </a:r>
            <a:endParaRPr lang="en-US" sz="2600" b="1" u="sng" dirty="0" smtClean="0">
              <a:solidFill>
                <a:schemeClr val="accent4">
                  <a:lumMod val="40000"/>
                  <a:lumOff val="60000"/>
                </a:schemeClr>
              </a:solidFill>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Lệnh</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chọn</a:t>
            </a:r>
            <a:r>
              <a:rPr lang="en-US" sz="2400" dirty="0">
                <a:solidFill>
                  <a:schemeClr val="bg1"/>
                </a:solidFill>
                <a:latin typeface="Times New Roman" panose="02020603050405020304" pitchFamily="18" charset="0"/>
                <a:cs typeface="Times New Roman" panose="02020603050405020304" pitchFamily="18" charset="0"/>
              </a:rPr>
              <a:t> Database </a:t>
            </a:r>
            <a:r>
              <a:rPr lang="en-US" sz="2400" dirty="0" err="1">
                <a:solidFill>
                  <a:schemeClr val="bg1"/>
                </a:solidFill>
                <a:latin typeface="Times New Roman" panose="02020603050405020304" pitchFamily="18" charset="0"/>
                <a:cs typeface="Times New Roman" panose="02020603050405020304" pitchFamily="18" charset="0"/>
              </a:rPr>
              <a:t>để</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thao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tác</a:t>
            </a:r>
            <a:r>
              <a:rPr lang="en-US" sz="2400" dirty="0">
                <a:solidFill>
                  <a:schemeClr val="bg1"/>
                </a:solidFill>
                <a:latin typeface="Times New Roman" panose="02020603050405020304" pitchFamily="18" charset="0"/>
                <a:cs typeface="Times New Roman" panose="02020603050405020304" pitchFamily="18" charset="0"/>
              </a:rPr>
              <a:t>: </a:t>
            </a:r>
          </a:p>
          <a:p>
            <a:pPr algn="just"/>
            <a:r>
              <a:rPr lang="en-US" sz="2400" i="1" dirty="0" smtClean="0">
                <a:latin typeface="Times New Roman" panose="02020603050405020304" pitchFamily="18" charset="0"/>
                <a:cs typeface="Times New Roman" panose="02020603050405020304" pitchFamily="18" charset="0"/>
              </a:rPr>
              <a:t>	</a:t>
            </a:r>
            <a:r>
              <a:rPr lang="en-US" sz="2400" b="1" i="1" dirty="0" smtClean="0">
                <a:solidFill>
                  <a:srgbClr val="00B0F0"/>
                </a:solidFill>
                <a:latin typeface="Times New Roman" panose="02020603050405020304" pitchFamily="18" charset="0"/>
                <a:cs typeface="Times New Roman" panose="02020603050405020304" pitchFamily="18" charset="0"/>
              </a:rPr>
              <a:t>use </a:t>
            </a:r>
            <a:r>
              <a:rPr lang="en-US" sz="2400" b="1" i="1" dirty="0">
                <a:solidFill>
                  <a:srgbClr val="00B0F0"/>
                </a:solidFill>
                <a:latin typeface="Times New Roman" panose="02020603050405020304" pitchFamily="18" charset="0"/>
                <a:cs typeface="Times New Roman" panose="02020603050405020304" pitchFamily="18" charset="0"/>
              </a:rPr>
              <a:t>&lt;</a:t>
            </a:r>
            <a:r>
              <a:rPr lang="en-US" sz="2400" b="1" i="1" dirty="0" err="1">
                <a:solidFill>
                  <a:schemeClr val="accent4">
                    <a:lumMod val="60000"/>
                    <a:lumOff val="40000"/>
                  </a:schemeClr>
                </a:solidFill>
                <a:latin typeface="Times New Roman" panose="02020603050405020304" pitchFamily="18" charset="0"/>
                <a:cs typeface="Times New Roman" panose="02020603050405020304" pitchFamily="18" charset="0"/>
              </a:rPr>
              <a:t>Database_name</a:t>
            </a:r>
            <a:r>
              <a:rPr lang="en-US" sz="2400" b="1" i="1" dirty="0" smtClean="0">
                <a:solidFill>
                  <a:srgbClr val="00B0F0"/>
                </a:solidFill>
                <a:latin typeface="Times New Roman" panose="02020603050405020304" pitchFamily="18" charset="0"/>
                <a:cs typeface="Times New Roman" panose="02020603050405020304" pitchFamily="18" charset="0"/>
              </a:rPr>
              <a:t>&gt;</a:t>
            </a:r>
          </a:p>
          <a:p>
            <a:pPr algn="just"/>
            <a:endParaRPr lang="en-US" sz="2400" i="1" dirty="0" smtClean="0">
              <a:solidFill>
                <a:srgbClr val="002060"/>
              </a:solidFill>
              <a:latin typeface="Times New Roman" panose="02020603050405020304" pitchFamily="18" charset="0"/>
              <a:cs typeface="Times New Roman" panose="02020603050405020304" pitchFamily="18" charset="0"/>
            </a:endParaRPr>
          </a:p>
          <a:p>
            <a:pPr algn="just"/>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Lệnh</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tạo</a:t>
            </a:r>
            <a:r>
              <a:rPr lang="en-US" sz="2400" dirty="0">
                <a:solidFill>
                  <a:schemeClr val="bg1"/>
                </a:solidFill>
                <a:latin typeface="Times New Roman" panose="02020603050405020304" pitchFamily="18" charset="0"/>
                <a:cs typeface="Times New Roman" panose="02020603050405020304" pitchFamily="18" charset="0"/>
              </a:rPr>
              <a:t> collection:</a:t>
            </a:r>
          </a:p>
          <a:p>
            <a:pPr algn="just"/>
            <a:r>
              <a:rPr lang="en-US" sz="2400" i="1" dirty="0">
                <a:latin typeface="Times New Roman" panose="02020603050405020304" pitchFamily="18" charset="0"/>
                <a:cs typeface="Times New Roman" panose="02020603050405020304" pitchFamily="18" charset="0"/>
              </a:rPr>
              <a:t>	</a:t>
            </a:r>
            <a:r>
              <a:rPr lang="en-US" sz="2400" b="1" i="1" dirty="0" err="1" smtClean="0">
                <a:solidFill>
                  <a:srgbClr val="00B0F0"/>
                </a:solidFill>
                <a:latin typeface="Times New Roman" panose="02020603050405020304" pitchFamily="18" charset="0"/>
                <a:cs typeface="Times New Roman" panose="02020603050405020304" pitchFamily="18" charset="0"/>
              </a:rPr>
              <a:t>db.createCollection</a:t>
            </a:r>
            <a:r>
              <a:rPr lang="en-US" sz="2400" b="1" i="1" dirty="0" smtClean="0">
                <a:solidFill>
                  <a:srgbClr val="00B0F0"/>
                </a:solidFill>
                <a:latin typeface="Times New Roman" panose="02020603050405020304" pitchFamily="18" charset="0"/>
                <a:cs typeface="Times New Roman" panose="02020603050405020304" pitchFamily="18" charset="0"/>
              </a:rPr>
              <a:t>(</a:t>
            </a:r>
            <a:r>
              <a:rPr lang="en-US" sz="2400" b="1" i="1" dirty="0" err="1" smtClean="0">
                <a:solidFill>
                  <a:schemeClr val="accent4">
                    <a:lumMod val="60000"/>
                    <a:lumOff val="40000"/>
                  </a:schemeClr>
                </a:solidFill>
                <a:latin typeface="Times New Roman" panose="02020603050405020304" pitchFamily="18" charset="0"/>
                <a:cs typeface="Times New Roman" panose="02020603050405020304" pitchFamily="18" charset="0"/>
              </a:rPr>
              <a:t>Collection_name</a:t>
            </a:r>
            <a:r>
              <a:rPr lang="en-US" sz="2400" b="1" i="1" dirty="0" smtClean="0">
                <a:solidFill>
                  <a:srgbClr val="00B0F0"/>
                </a:solidFill>
                <a:latin typeface="Times New Roman" panose="02020603050405020304" pitchFamily="18" charset="0"/>
                <a:cs typeface="Times New Roman" panose="02020603050405020304" pitchFamily="18" charset="0"/>
              </a:rPr>
              <a:t>)</a:t>
            </a:r>
          </a:p>
          <a:p>
            <a:pPr algn="just"/>
            <a:endParaRPr lang="en-US" sz="2400" dirty="0" smtClean="0">
              <a:latin typeface="Times New Roman" panose="02020603050405020304" pitchFamily="18" charset="0"/>
              <a:cs typeface="Times New Roman" panose="02020603050405020304" pitchFamily="18" charset="0"/>
            </a:endParaRPr>
          </a:p>
          <a:p>
            <a:pPr marL="342900" indent="-342900" algn="just">
              <a:buFontTx/>
              <a:buChar char="-"/>
            </a:pPr>
            <a:r>
              <a:rPr lang="en-US" sz="2400" dirty="0" err="1" smtClean="0">
                <a:solidFill>
                  <a:schemeClr val="bg1"/>
                </a:solidFill>
                <a:latin typeface="Times New Roman" panose="02020603050405020304" pitchFamily="18" charset="0"/>
                <a:cs typeface="Times New Roman" panose="02020603050405020304" pitchFamily="18" charset="0"/>
              </a:rPr>
              <a:t>Lệnh</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truy</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cập</a:t>
            </a:r>
            <a:r>
              <a:rPr lang="en-US" sz="2400" dirty="0">
                <a:solidFill>
                  <a:schemeClr val="bg1"/>
                </a:solidFill>
                <a:latin typeface="Times New Roman" panose="02020603050405020304" pitchFamily="18" charset="0"/>
                <a:cs typeface="Times New Roman" panose="02020603050405020304" pitchFamily="18" charset="0"/>
              </a:rPr>
              <a:t> collection: </a:t>
            </a:r>
            <a:r>
              <a:rPr lang="en-US" sz="2400" dirty="0" err="1">
                <a:solidFill>
                  <a:schemeClr val="bg1"/>
                </a:solidFill>
                <a:latin typeface="Times New Roman" panose="02020603050405020304" pitchFamily="18" charset="0"/>
                <a:cs typeface="Times New Roman" panose="02020603050405020304" pitchFamily="18" charset="0"/>
              </a:rPr>
              <a:t>Trả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về</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một</a:t>
            </a:r>
            <a:r>
              <a:rPr lang="en-US" sz="2400" dirty="0">
                <a:solidFill>
                  <a:schemeClr val="bg1"/>
                </a:solidFill>
                <a:latin typeface="Times New Roman" panose="02020603050405020304" pitchFamily="18" charset="0"/>
                <a:cs typeface="Times New Roman" panose="02020603050405020304" pitchFamily="18" charset="0"/>
              </a:rPr>
              <a:t> collection </a:t>
            </a:r>
            <a:r>
              <a:rPr lang="en-US" sz="2400" dirty="0" err="1">
                <a:solidFill>
                  <a:schemeClr val="bg1"/>
                </a:solidFill>
                <a:latin typeface="Times New Roman" panose="02020603050405020304" pitchFamily="18" charset="0"/>
                <a:cs typeface="Times New Roman" panose="02020603050405020304" pitchFamily="18" charset="0"/>
              </a:rPr>
              <a:t>hoặc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đối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tượng</a:t>
            </a:r>
            <a:r>
              <a:rPr lang="en-US" sz="2400" dirty="0" smtClean="0">
                <a:solidFill>
                  <a:schemeClr val="bg1"/>
                </a:solidFill>
                <a:latin typeface="Times New Roman" panose="02020603050405020304" pitchFamily="18" charset="0"/>
                <a:cs typeface="Times New Roman" panose="02020603050405020304" pitchFamily="18" charset="0"/>
              </a:rPr>
              <a:t> View </a:t>
            </a:r>
            <a:r>
              <a:rPr lang="en-US" sz="2400" dirty="0" smtClean="0">
                <a:latin typeface="Times New Roman" panose="02020603050405020304" pitchFamily="18" charset="0"/>
                <a:cs typeface="Times New Roman" panose="02020603050405020304" pitchFamily="18" charset="0"/>
              </a:rPr>
              <a:t>	</a:t>
            </a:r>
          </a:p>
          <a:p>
            <a:pPr algn="just"/>
            <a:r>
              <a:rPr lang="en-US" sz="2400" b="1" i="1" dirty="0">
                <a:solidFill>
                  <a:srgbClr val="00B0F0"/>
                </a:solidFill>
                <a:latin typeface="Times New Roman" panose="02020603050405020304" pitchFamily="18" charset="0"/>
                <a:cs typeface="Times New Roman" panose="02020603050405020304" pitchFamily="18" charset="0"/>
              </a:rPr>
              <a:t>	</a:t>
            </a:r>
            <a:r>
              <a:rPr lang="en-US" sz="2400" b="1" i="1" dirty="0" err="1" smtClean="0">
                <a:solidFill>
                  <a:srgbClr val="00B0F0"/>
                </a:solidFill>
                <a:latin typeface="Times New Roman" panose="02020603050405020304" pitchFamily="18" charset="0"/>
                <a:cs typeface="Times New Roman" panose="02020603050405020304" pitchFamily="18" charset="0"/>
              </a:rPr>
              <a:t>db.getCollection</a:t>
            </a:r>
            <a:r>
              <a:rPr lang="en-US" sz="2400" b="1" i="1" dirty="0" smtClean="0">
                <a:solidFill>
                  <a:srgbClr val="00B0F0"/>
                </a:solidFill>
                <a:latin typeface="Times New Roman" panose="02020603050405020304" pitchFamily="18" charset="0"/>
                <a:cs typeface="Times New Roman" panose="02020603050405020304" pitchFamily="18" charset="0"/>
              </a:rPr>
              <a:t>(</a:t>
            </a:r>
            <a:r>
              <a:rPr lang="en-US" sz="2400" b="1" i="1" dirty="0" smtClean="0">
                <a:solidFill>
                  <a:schemeClr val="accent4">
                    <a:lumMod val="60000"/>
                    <a:lumOff val="40000"/>
                  </a:schemeClr>
                </a:solidFill>
                <a:latin typeface="Times New Roman" panose="02020603050405020304" pitchFamily="18" charset="0"/>
                <a:cs typeface="Times New Roman" panose="02020603050405020304" pitchFamily="18" charset="0"/>
              </a:rPr>
              <a:t>name</a:t>
            </a:r>
            <a:r>
              <a:rPr lang="en-US" sz="2400" b="1" i="1" dirty="0" smtClean="0">
                <a:solidFill>
                  <a:srgbClr val="00B0F0"/>
                </a:solidFill>
                <a:latin typeface="Times New Roman" panose="02020603050405020304" pitchFamily="18" charset="0"/>
                <a:cs typeface="Times New Roman" panose="02020603050405020304" pitchFamily="18" charset="0"/>
              </a:rPr>
              <a:t>)</a:t>
            </a: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Lệnh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xóa</a:t>
            </a:r>
            <a:r>
              <a:rPr lang="en-US" sz="2400" dirty="0">
                <a:solidFill>
                  <a:schemeClr val="bg1"/>
                </a:solidFill>
                <a:latin typeface="Times New Roman" panose="02020603050405020304" pitchFamily="18" charset="0"/>
                <a:cs typeface="Times New Roman" panose="02020603050405020304" pitchFamily="18" charset="0"/>
              </a:rPr>
              <a:t> Database: </a:t>
            </a:r>
            <a:r>
              <a:rPr lang="en-US" sz="2400" dirty="0" err="1">
                <a:solidFill>
                  <a:schemeClr val="bg1"/>
                </a:solidFill>
                <a:latin typeface="Times New Roman" panose="02020603050405020304" pitchFamily="18" charset="0"/>
                <a:cs typeface="Times New Roman" panose="02020603050405020304" pitchFamily="18" charset="0"/>
              </a:rPr>
              <a:t>Xóa</a:t>
            </a:r>
            <a:r>
              <a:rPr lang="en-US" sz="2400" dirty="0">
                <a:solidFill>
                  <a:schemeClr val="bg1"/>
                </a:solidFill>
                <a:latin typeface="Times New Roman" panose="02020603050405020304" pitchFamily="18" charset="0"/>
                <a:cs typeface="Times New Roman" panose="02020603050405020304" pitchFamily="18" charset="0"/>
              </a:rPr>
              <a:t> Database </a:t>
            </a:r>
            <a:r>
              <a:rPr lang="en-US" sz="2400" dirty="0" err="1">
                <a:solidFill>
                  <a:schemeClr val="bg1"/>
                </a:solidFill>
                <a:latin typeface="Times New Roman" panose="02020603050405020304" pitchFamily="18" charset="0"/>
                <a:cs typeface="Times New Roman" panose="02020603050405020304" pitchFamily="18" charset="0"/>
              </a:rPr>
              <a:t>đang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thao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tác</a:t>
            </a:r>
            <a:r>
              <a:rPr lang="en-US" sz="2400" dirty="0">
                <a:solidFill>
                  <a:schemeClr val="bg1"/>
                </a:solidFill>
                <a:latin typeface="Times New Roman" panose="02020603050405020304" pitchFamily="18" charset="0"/>
                <a:cs typeface="Times New Roman" panose="02020603050405020304" pitchFamily="18" charset="0"/>
              </a:rPr>
              <a:t>.</a:t>
            </a:r>
          </a:p>
          <a:p>
            <a:pPr algn="just"/>
            <a:r>
              <a:rPr lang="en-US" sz="2400" b="1" i="1" dirty="0">
                <a:solidFill>
                  <a:srgbClr val="00B0F0"/>
                </a:solidFill>
                <a:latin typeface="Times New Roman" panose="02020603050405020304" pitchFamily="18" charset="0"/>
                <a:cs typeface="Times New Roman" panose="02020603050405020304" pitchFamily="18" charset="0"/>
              </a:rPr>
              <a:t>	</a:t>
            </a:r>
            <a:r>
              <a:rPr lang="en-US" sz="2400" b="1" i="1" dirty="0" err="1">
                <a:solidFill>
                  <a:srgbClr val="00B0F0"/>
                </a:solidFill>
                <a:latin typeface="Times New Roman" panose="02020603050405020304" pitchFamily="18" charset="0"/>
                <a:cs typeface="Times New Roman" panose="02020603050405020304" pitchFamily="18" charset="0"/>
              </a:rPr>
              <a:t>db.dropDatabase</a:t>
            </a:r>
            <a:r>
              <a:rPr lang="en-US" sz="2400" b="1" i="1" dirty="0">
                <a:solidFill>
                  <a:srgbClr val="00B0F0"/>
                </a:solidFill>
                <a:latin typeface="Times New Roman" panose="02020603050405020304" pitchFamily="18" charset="0"/>
                <a:cs typeface="Times New Roman" panose="02020603050405020304" pitchFamily="18" charset="0"/>
              </a:rPr>
              <a:t>()</a:t>
            </a:r>
            <a:endParaRPr lang="en-US" sz="2400" b="1" dirty="0">
              <a:solidFill>
                <a:srgbClr val="00B0F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197715" y="0"/>
            <a:ext cx="5984139" cy="646331"/>
          </a:xfrm>
          <a:prstGeom prst="rect">
            <a:avLst/>
          </a:prstGeom>
          <a:noFill/>
        </p:spPr>
        <p:txBody>
          <a:bodyPr wrap="none" lIns="91440" tIns="45720" rIns="91440" bIns="45720">
            <a:spAutoFit/>
          </a:bodyPr>
          <a:lstStyle/>
          <a:p>
            <a:pPr algn="ct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lệnh</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truy</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vấn</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cơ</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bản</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3600" b="1" cap="none" spc="0" dirty="0">
              <a:ln w="0"/>
              <a:solidFill>
                <a:schemeClr val="bg1"/>
              </a:solidFill>
              <a:effectLst>
                <a:outerShdw blurRad="38100" dist="19050" dir="2700000" algn="tl" rotWithShape="0">
                  <a:schemeClr val="dk1">
                    <a:alpha val="40000"/>
                  </a:schemeClr>
                </a:outerShdw>
              </a:effectLst>
            </a:endParaRPr>
          </a:p>
        </p:txBody>
      </p:sp>
      <p:cxnSp>
        <p:nvCxnSpPr>
          <p:cNvPr id="7" name="Straight Arrow Connector 6"/>
          <p:cNvCxnSpPr/>
          <p:nvPr/>
        </p:nvCxnSpPr>
        <p:spPr>
          <a:xfrm>
            <a:off x="5412406" y="1913206"/>
            <a:ext cx="1008185"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13" name="Picture 12"/>
          <p:cNvPicPr>
            <a:picLocks noChangeAspect="1"/>
          </p:cNvPicPr>
          <p:nvPr/>
        </p:nvPicPr>
        <p:blipFill>
          <a:blip r:embed="rId2"/>
          <a:stretch>
            <a:fillRect/>
          </a:stretch>
        </p:blipFill>
        <p:spPr>
          <a:xfrm>
            <a:off x="5412406" y="4347258"/>
            <a:ext cx="1121761" cy="23166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609" y="5379149"/>
            <a:ext cx="4731723" cy="1165534"/>
          </a:xfrm>
          <a:prstGeom prst="rect">
            <a:avLst/>
          </a:prstGeom>
        </p:spPr>
      </p:pic>
      <p:pic>
        <p:nvPicPr>
          <p:cNvPr id="15" name="Picture 14"/>
          <p:cNvPicPr>
            <a:picLocks noChangeAspect="1"/>
          </p:cNvPicPr>
          <p:nvPr/>
        </p:nvPicPr>
        <p:blipFill>
          <a:blip r:embed="rId2"/>
          <a:stretch>
            <a:fillRect/>
          </a:stretch>
        </p:blipFill>
        <p:spPr>
          <a:xfrm>
            <a:off x="5298830" y="5845802"/>
            <a:ext cx="1121761" cy="23166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609" y="2631757"/>
            <a:ext cx="4731723" cy="1165274"/>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4609" y="4151897"/>
            <a:ext cx="3968504" cy="872386"/>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609" y="1519311"/>
            <a:ext cx="3048358" cy="757580"/>
          </a:xfrm>
          <a:prstGeom prst="rect">
            <a:avLst/>
          </a:prstGeom>
        </p:spPr>
      </p:pic>
    </p:spTree>
    <p:extLst>
      <p:ext uri="{BB962C8B-B14F-4D97-AF65-F5344CB8AC3E}">
        <p14:creationId xmlns:p14="http://schemas.microsoft.com/office/powerpoint/2010/main" val="3909086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p:cNvSpPr txBox="1"/>
          <p:nvPr/>
        </p:nvSpPr>
        <p:spPr>
          <a:xfrm>
            <a:off x="468924" y="732260"/>
            <a:ext cx="7073428" cy="4185761"/>
          </a:xfrm>
          <a:prstGeom prst="rect">
            <a:avLst/>
          </a:prstGeom>
          <a:noFill/>
        </p:spPr>
        <p:txBody>
          <a:bodyPr wrap="square" rtlCol="0">
            <a:spAutoFit/>
          </a:bodyPr>
          <a:lstStyle/>
          <a:p>
            <a:pPr algn="just"/>
            <a:r>
              <a:rPr lang="en-US" sz="2600" b="1" u="sng" dirty="0">
                <a:solidFill>
                  <a:schemeClr val="accent4">
                    <a:lumMod val="40000"/>
                    <a:lumOff val="60000"/>
                  </a:schemeClr>
                </a:solidFill>
                <a:latin typeface="Times New Roman" panose="02020603050405020304" pitchFamily="18" charset="0"/>
                <a:cs typeface="Times New Roman" panose="02020603050405020304" pitchFamily="18" charset="0"/>
              </a:rPr>
              <a:t>1. </a:t>
            </a:r>
            <a:r>
              <a:rPr lang="en-US" sz="2600" b="1" u="sng" dirty="0" err="1">
                <a:solidFill>
                  <a:schemeClr val="accent4">
                    <a:lumMod val="40000"/>
                    <a:lumOff val="60000"/>
                  </a:schemeClr>
                </a:solidFill>
                <a:latin typeface="Times New Roman" panose="02020603050405020304" pitchFamily="18" charset="0"/>
                <a:cs typeface="Times New Roman" panose="02020603050405020304" pitchFamily="18" charset="0"/>
              </a:rPr>
              <a:t>Lệnh</a:t>
            </a:r>
            <a:r>
              <a:rPr lang="en-US" sz="2600" b="1" u="sng"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US" sz="2600" b="1" u="sng" dirty="0" err="1">
                <a:solidFill>
                  <a:schemeClr val="accent4">
                    <a:lumMod val="40000"/>
                    <a:lumOff val="60000"/>
                  </a:schemeClr>
                </a:solidFill>
                <a:latin typeface="Times New Roman" panose="02020603050405020304" pitchFamily="18" charset="0"/>
                <a:cs typeface="Times New Roman" panose="02020603050405020304" pitchFamily="18" charset="0"/>
              </a:rPr>
              <a:t>dùng</a:t>
            </a:r>
            <a:r>
              <a:rPr lang="en-US" sz="2600" b="1" u="sng"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en-US" sz="2600" b="1" u="sng" dirty="0" err="1">
                <a:solidFill>
                  <a:schemeClr val="accent4">
                    <a:lumMod val="40000"/>
                    <a:lumOff val="60000"/>
                  </a:schemeClr>
                </a:solidFill>
                <a:latin typeface="Times New Roman" panose="02020603050405020304" pitchFamily="18" charset="0"/>
                <a:cs typeface="Times New Roman" panose="02020603050405020304" pitchFamily="18" charset="0"/>
              </a:rPr>
              <a:t>trong</a:t>
            </a:r>
            <a:r>
              <a:rPr lang="en-US" sz="2600" b="1" u="sng" dirty="0">
                <a:solidFill>
                  <a:schemeClr val="accent4">
                    <a:lumMod val="40000"/>
                    <a:lumOff val="60000"/>
                  </a:schemeClr>
                </a:solidFill>
                <a:latin typeface="Times New Roman" panose="02020603050405020304" pitchFamily="18" charset="0"/>
                <a:cs typeface="Times New Roman" panose="02020603050405020304" pitchFamily="18" charset="0"/>
              </a:rPr>
              <a:t> Collection:</a:t>
            </a:r>
          </a:p>
          <a:p>
            <a:pPr algn="just"/>
            <a:endParaRPr lang="en-US" sz="2400" dirty="0" smtClean="0">
              <a:latin typeface="Times New Roman" panose="02020603050405020304" pitchFamily="18" charset="0"/>
              <a:cs typeface="Times New Roman" panose="02020603050405020304" pitchFamily="18" charset="0"/>
            </a:endParaRPr>
          </a:p>
          <a:p>
            <a:pPr algn="just"/>
            <a:r>
              <a:rPr lang="fr-FR" sz="2400" dirty="0">
                <a:solidFill>
                  <a:schemeClr val="bg1"/>
                </a:solidFill>
                <a:latin typeface="Times New Roman" panose="02020603050405020304" pitchFamily="18" charset="0"/>
                <a:cs typeface="Times New Roman" panose="02020603050405020304" pitchFamily="18" charset="0"/>
              </a:rPr>
              <a:t>- </a:t>
            </a:r>
            <a:r>
              <a:rPr lang="fr-FR" sz="2400" dirty="0" err="1">
                <a:solidFill>
                  <a:schemeClr val="bg1"/>
                </a:solidFill>
                <a:latin typeface="Times New Roman" panose="02020603050405020304" pitchFamily="18" charset="0"/>
                <a:cs typeface="Times New Roman" panose="02020603050405020304" pitchFamily="18" charset="0"/>
              </a:rPr>
              <a:t>Lệnh</a:t>
            </a:r>
            <a:r>
              <a:rPr lang="fr-FR" sz="2400" dirty="0">
                <a:solidFill>
                  <a:schemeClr val="bg1"/>
                </a:solidFill>
                <a:latin typeface="Times New Roman" panose="02020603050405020304" pitchFamily="18" charset="0"/>
                <a:cs typeface="Times New Roman" panose="02020603050405020304" pitchFamily="18" charset="0"/>
              </a:rPr>
              <a:t> </a:t>
            </a:r>
            <a:r>
              <a:rPr lang="fr-FR" sz="2400" dirty="0" err="1">
                <a:solidFill>
                  <a:schemeClr val="bg1"/>
                </a:solidFill>
                <a:latin typeface="Times New Roman" panose="02020603050405020304" pitchFamily="18" charset="0"/>
                <a:cs typeface="Times New Roman" panose="02020603050405020304" pitchFamily="18" charset="0"/>
              </a:rPr>
              <a:t>thêm</a:t>
            </a:r>
            <a:r>
              <a:rPr lang="fr-FR" sz="2400" dirty="0">
                <a:solidFill>
                  <a:schemeClr val="bg1"/>
                </a:solidFill>
                <a:latin typeface="Times New Roman" panose="02020603050405020304" pitchFamily="18" charset="0"/>
                <a:cs typeface="Times New Roman" panose="02020603050405020304" pitchFamily="18" charset="0"/>
              </a:rPr>
              <a:t> document </a:t>
            </a:r>
            <a:r>
              <a:rPr lang="fr-FR" sz="2400" dirty="0" err="1">
                <a:solidFill>
                  <a:schemeClr val="bg1"/>
                </a:solidFill>
                <a:latin typeface="Times New Roman" panose="02020603050405020304" pitchFamily="18" charset="0"/>
                <a:cs typeface="Times New Roman" panose="02020603050405020304" pitchFamily="18" charset="0"/>
              </a:rPr>
              <a:t>vào</a:t>
            </a:r>
            <a:r>
              <a:rPr lang="fr-FR" sz="2400" dirty="0">
                <a:solidFill>
                  <a:schemeClr val="bg1"/>
                </a:solidFill>
                <a:latin typeface="Times New Roman" panose="02020603050405020304" pitchFamily="18" charset="0"/>
                <a:cs typeface="Times New Roman" panose="02020603050405020304" pitchFamily="18" charset="0"/>
              </a:rPr>
              <a:t> collection: </a:t>
            </a:r>
          </a:p>
          <a:p>
            <a:pPr algn="just"/>
            <a:r>
              <a:rPr lang="en-US" sz="2400" i="1" dirty="0" smtClean="0">
                <a:latin typeface="Times New Roman" panose="02020603050405020304" pitchFamily="18" charset="0"/>
                <a:cs typeface="Times New Roman" panose="02020603050405020304" pitchFamily="18" charset="0"/>
              </a:rPr>
              <a:t>	</a:t>
            </a:r>
            <a:r>
              <a:rPr lang="en-US" sz="2400" b="1" i="1" dirty="0" err="1">
                <a:solidFill>
                  <a:srgbClr val="00B0F0"/>
                </a:solidFill>
                <a:latin typeface="Times New Roman" panose="02020603050405020304" pitchFamily="18" charset="0"/>
                <a:cs typeface="Times New Roman" panose="02020603050405020304" pitchFamily="18" charset="0"/>
              </a:rPr>
              <a:t>db.collection.insert</a:t>
            </a:r>
            <a:r>
              <a:rPr lang="en-US" sz="2400" b="1" i="1" dirty="0">
                <a:solidFill>
                  <a:srgbClr val="00B0F0"/>
                </a:solidFill>
                <a:latin typeface="Times New Roman" panose="02020603050405020304" pitchFamily="18" charset="0"/>
                <a:cs typeface="Times New Roman" panose="02020603050405020304" pitchFamily="18" charset="0"/>
              </a:rPr>
              <a:t>({</a:t>
            </a:r>
            <a:r>
              <a:rPr lang="en-US" sz="2400" b="1" i="1" dirty="0">
                <a:solidFill>
                  <a:schemeClr val="accent4">
                    <a:lumMod val="60000"/>
                    <a:lumOff val="40000"/>
                  </a:schemeClr>
                </a:solidFill>
                <a:latin typeface="Times New Roman" panose="02020603050405020304" pitchFamily="18" charset="0"/>
                <a:cs typeface="Times New Roman" panose="02020603050405020304" pitchFamily="18" charset="0"/>
              </a:rPr>
              <a:t>document</a:t>
            </a:r>
            <a:r>
              <a:rPr lang="en-US" sz="2400" b="1" i="1" dirty="0">
                <a:solidFill>
                  <a:srgbClr val="00B0F0"/>
                </a:solidFill>
                <a:latin typeface="Times New Roman" panose="02020603050405020304" pitchFamily="18" charset="0"/>
                <a:cs typeface="Times New Roman" panose="02020603050405020304" pitchFamily="18" charset="0"/>
              </a:rPr>
              <a:t>})</a:t>
            </a:r>
            <a:endParaRPr lang="en-US" sz="2400" b="1" i="1" dirty="0" smtClean="0">
              <a:solidFill>
                <a:srgbClr val="00B0F0"/>
              </a:solidFill>
              <a:latin typeface="Times New Roman" panose="02020603050405020304" pitchFamily="18" charset="0"/>
              <a:cs typeface="Times New Roman" panose="02020603050405020304" pitchFamily="18" charset="0"/>
            </a:endParaRPr>
          </a:p>
          <a:p>
            <a:pPr algn="just"/>
            <a:endParaRPr lang="en-US" sz="2400" i="1" dirty="0" smtClean="0">
              <a:solidFill>
                <a:srgbClr val="002060"/>
              </a:solidFill>
              <a:latin typeface="Times New Roman" panose="02020603050405020304" pitchFamily="18" charset="0"/>
              <a:cs typeface="Times New Roman" panose="02020603050405020304" pitchFamily="18" charset="0"/>
            </a:endParaRP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Lệnh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đổi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tên</a:t>
            </a:r>
            <a:r>
              <a:rPr lang="en-US" sz="2400" dirty="0">
                <a:solidFill>
                  <a:schemeClr val="bg1"/>
                </a:solidFill>
                <a:latin typeface="Times New Roman" panose="02020603050405020304" pitchFamily="18" charset="0"/>
                <a:cs typeface="Times New Roman" panose="02020603050405020304" pitchFamily="18" charset="0"/>
              </a:rPr>
              <a:t> collection:</a:t>
            </a:r>
          </a:p>
          <a:p>
            <a:r>
              <a:rPr lang="en-US" sz="2400" i="1" dirty="0">
                <a:latin typeface="Times New Roman" panose="02020603050405020304" pitchFamily="18" charset="0"/>
                <a:cs typeface="Times New Roman" panose="02020603050405020304" pitchFamily="18" charset="0"/>
              </a:rPr>
              <a:t>	</a:t>
            </a:r>
            <a:r>
              <a:rPr lang="en-US" sz="2400" b="1" i="1" dirty="0" err="1" smtClean="0">
                <a:solidFill>
                  <a:srgbClr val="00B0F0"/>
                </a:solidFill>
                <a:latin typeface="Times New Roman" panose="02020603050405020304" pitchFamily="18" charset="0"/>
                <a:cs typeface="Times New Roman" panose="02020603050405020304" pitchFamily="18" charset="0"/>
              </a:rPr>
              <a:t>db.collection.renameCollection</a:t>
            </a:r>
            <a:r>
              <a:rPr lang="en-US" sz="2400" b="1" i="1" dirty="0" smtClean="0">
                <a:solidFill>
                  <a:srgbClr val="00B0F0"/>
                </a:solidFill>
                <a:latin typeface="Times New Roman" panose="02020603050405020304" pitchFamily="18" charset="0"/>
                <a:cs typeface="Times New Roman" panose="02020603050405020304" pitchFamily="18" charset="0"/>
              </a:rPr>
              <a:t>(</a:t>
            </a:r>
            <a:r>
              <a:rPr lang="en-US" sz="2400" b="1" i="1" dirty="0" err="1" smtClean="0">
                <a:solidFill>
                  <a:schemeClr val="accent4">
                    <a:lumMod val="60000"/>
                    <a:lumOff val="40000"/>
                  </a:schemeClr>
                </a:solidFill>
                <a:latin typeface="Times New Roman" panose="02020603050405020304" pitchFamily="18" charset="0"/>
                <a:cs typeface="Times New Roman" panose="02020603050405020304" pitchFamily="18" charset="0"/>
              </a:rPr>
              <a:t>new_name</a:t>
            </a:r>
            <a:r>
              <a:rPr lang="en-US" sz="2400" b="1" i="1" dirty="0" smtClean="0">
                <a:solidFill>
                  <a:srgbClr val="00B0F0"/>
                </a:solidFill>
                <a:latin typeface="Times New Roman" panose="02020603050405020304" pitchFamily="18" charset="0"/>
                <a:cs typeface="Times New Roman" panose="02020603050405020304" pitchFamily="18" charset="0"/>
              </a:rPr>
              <a:t>)</a:t>
            </a:r>
            <a:endParaRPr lang="en-US" sz="2400" b="1" i="1" dirty="0" smtClean="0">
              <a:solidFill>
                <a:srgbClr val="00B0F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197715" y="0"/>
            <a:ext cx="5984139" cy="646331"/>
          </a:xfrm>
          <a:prstGeom prst="rect">
            <a:avLst/>
          </a:prstGeom>
          <a:noFill/>
        </p:spPr>
        <p:txBody>
          <a:bodyPr wrap="none" lIns="91440" tIns="45720" rIns="91440" bIns="45720">
            <a:spAutoFit/>
          </a:bodyPr>
          <a:lstStyle/>
          <a:p>
            <a:pPr algn="ct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lệnh</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truy</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vấn</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cơ</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bản</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3600" b="1" cap="none" spc="0" dirty="0">
              <a:ln w="0"/>
              <a:solidFill>
                <a:schemeClr val="bg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476" y="2433319"/>
            <a:ext cx="9430897" cy="150563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476" y="4988030"/>
            <a:ext cx="5741115" cy="1475824"/>
          </a:xfrm>
          <a:prstGeom prst="rect">
            <a:avLst/>
          </a:prstGeom>
        </p:spPr>
      </p:pic>
    </p:spTree>
    <p:extLst>
      <p:ext uri="{BB962C8B-B14F-4D97-AF65-F5344CB8AC3E}">
        <p14:creationId xmlns:p14="http://schemas.microsoft.com/office/powerpoint/2010/main" val="5736818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p:cNvSpPr txBox="1"/>
          <p:nvPr/>
        </p:nvSpPr>
        <p:spPr>
          <a:xfrm>
            <a:off x="468923" y="732260"/>
            <a:ext cx="11221329" cy="4185761"/>
          </a:xfrm>
          <a:prstGeom prst="rect">
            <a:avLst/>
          </a:prstGeom>
          <a:noFill/>
        </p:spPr>
        <p:txBody>
          <a:bodyPr wrap="square" rtlCol="0">
            <a:spAutoFit/>
          </a:bodyPr>
          <a:lstStyle/>
          <a:p>
            <a:pPr algn="just"/>
            <a:r>
              <a:rPr lang="nn-NO" sz="2600" b="1" u="sng" dirty="0" smtClean="0">
                <a:solidFill>
                  <a:schemeClr val="accent4">
                    <a:lumMod val="40000"/>
                    <a:lumOff val="60000"/>
                  </a:schemeClr>
                </a:solidFill>
                <a:latin typeface="Times New Roman" panose="02020603050405020304" pitchFamily="18" charset="0"/>
                <a:cs typeface="Times New Roman" panose="02020603050405020304" pitchFamily="18" charset="0"/>
              </a:rPr>
              <a:t>1. Lệnh </a:t>
            </a:r>
            <a:r>
              <a:rPr lang="nn-NO" sz="2600" b="1" u="sng" dirty="0">
                <a:solidFill>
                  <a:schemeClr val="accent4">
                    <a:lumMod val="40000"/>
                    <a:lumOff val="60000"/>
                  </a:schemeClr>
                </a:solidFill>
                <a:latin typeface="Times New Roman" panose="02020603050405020304" pitchFamily="18" charset="0"/>
                <a:cs typeface="Times New Roman" panose="02020603050405020304" pitchFamily="18" charset="0"/>
              </a:rPr>
              <a:t>dùng trong Database</a:t>
            </a:r>
            <a:r>
              <a:rPr lang="nn-NO" sz="2600" b="1" u="sng" dirty="0" smtClean="0">
                <a:solidFill>
                  <a:schemeClr val="accent4">
                    <a:lumMod val="40000"/>
                    <a:lumOff val="60000"/>
                  </a:schemeClr>
                </a:solidFill>
                <a:latin typeface="Times New Roman" panose="02020603050405020304" pitchFamily="18" charset="0"/>
                <a:cs typeface="Times New Roman" panose="02020603050405020304" pitchFamily="18" charset="0"/>
              </a:rPr>
              <a:t>:</a:t>
            </a:r>
            <a:endParaRPr lang="en-US" sz="2600" b="1" u="sng" dirty="0" smtClean="0">
              <a:solidFill>
                <a:schemeClr val="accent4">
                  <a:lumMod val="40000"/>
                  <a:lumOff val="60000"/>
                </a:schemeClr>
              </a:solidFill>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Lệnh</a:t>
            </a:r>
            <a:r>
              <a:rPr lang="en-US" sz="2400" dirty="0">
                <a:solidFill>
                  <a:schemeClr val="bg1"/>
                </a:solidFill>
                <a:latin typeface="Times New Roman" panose="02020603050405020304" pitchFamily="18" charset="0"/>
                <a:cs typeface="Times New Roman" panose="02020603050405020304" pitchFamily="18" charset="0"/>
              </a:rPr>
              <a:t> update collection: </a:t>
            </a:r>
            <a:r>
              <a:rPr lang="en-US" sz="2400" dirty="0" err="1">
                <a:solidFill>
                  <a:schemeClr val="bg1"/>
                </a:solidFill>
                <a:latin typeface="Times New Roman" panose="02020603050405020304" pitchFamily="18" charset="0"/>
                <a:cs typeface="Times New Roman" panose="02020603050405020304" pitchFamily="18" charset="0"/>
              </a:rPr>
              <a:t>cập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một</a:t>
            </a:r>
            <a:r>
              <a:rPr lang="en-US" sz="2400" dirty="0">
                <a:solidFill>
                  <a:schemeClr val="bg1"/>
                </a:solidFill>
                <a:latin typeface="Times New Roman" panose="02020603050405020304" pitchFamily="18" charset="0"/>
                <a:cs typeface="Times New Roman" panose="02020603050405020304" pitchFamily="18" charset="0"/>
              </a:rPr>
              <a:t> hay </a:t>
            </a:r>
            <a:r>
              <a:rPr lang="en-US" sz="2400" dirty="0" err="1">
                <a:solidFill>
                  <a:schemeClr val="bg1"/>
                </a:solidFill>
                <a:latin typeface="Times New Roman" panose="02020603050405020304" pitchFamily="18" charset="0"/>
                <a:cs typeface="Times New Roman" panose="02020603050405020304" pitchFamily="18" charset="0"/>
              </a:rPr>
              <a:t>nhiều</a:t>
            </a:r>
            <a:r>
              <a:rPr lang="en-US" sz="2400" dirty="0">
                <a:solidFill>
                  <a:schemeClr val="bg1"/>
                </a:solidFill>
                <a:latin typeface="Times New Roman" panose="02020603050405020304" pitchFamily="18" charset="0"/>
                <a:cs typeface="Times New Roman" panose="02020603050405020304" pitchFamily="18" charset="0"/>
              </a:rPr>
              <a:t> document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một</a:t>
            </a:r>
            <a:r>
              <a:rPr lang="en-US" sz="2400" dirty="0">
                <a:solidFill>
                  <a:schemeClr val="bg1"/>
                </a:solidFill>
                <a:latin typeface="Times New Roman" panose="02020603050405020304" pitchFamily="18" charset="0"/>
                <a:cs typeface="Times New Roman" panose="02020603050405020304" pitchFamily="18" charset="0"/>
              </a:rPr>
              <a:t> collection:</a:t>
            </a:r>
            <a:r>
              <a:rPr lang="en-US" sz="2400" dirty="0">
                <a:latin typeface="Times New Roman" panose="02020603050405020304" pitchFamily="18" charset="0"/>
                <a:cs typeface="Times New Roman" panose="02020603050405020304" pitchFamily="18" charset="0"/>
              </a:rPr>
              <a:t>	</a:t>
            </a:r>
          </a:p>
          <a:p>
            <a:r>
              <a:rPr lang="en-US" sz="2400" b="1" i="1" dirty="0">
                <a:solidFill>
                  <a:srgbClr val="00B0F0"/>
                </a:solidFill>
                <a:latin typeface="Times New Roman" panose="02020603050405020304" pitchFamily="18" charset="0"/>
                <a:cs typeface="Times New Roman" panose="02020603050405020304" pitchFamily="18" charset="0"/>
              </a:rPr>
              <a:t>	</a:t>
            </a:r>
            <a:r>
              <a:rPr lang="en-US" sz="2400" b="1" i="1" dirty="0" err="1">
                <a:solidFill>
                  <a:srgbClr val="00B0F0"/>
                </a:solidFill>
                <a:latin typeface="Times New Roman" panose="02020603050405020304" pitchFamily="18" charset="0"/>
                <a:cs typeface="Times New Roman" panose="02020603050405020304" pitchFamily="18" charset="0"/>
              </a:rPr>
              <a:t>db.collection.update</a:t>
            </a:r>
            <a:r>
              <a:rPr lang="en-US" sz="2400" b="1" i="1" dirty="0">
                <a:solidFill>
                  <a:srgbClr val="00B0F0"/>
                </a:solidFill>
                <a:latin typeface="Times New Roman" panose="02020603050405020304" pitchFamily="18" charset="0"/>
                <a:cs typeface="Times New Roman" panose="02020603050405020304" pitchFamily="18" charset="0"/>
              </a:rPr>
              <a:t>(</a:t>
            </a:r>
            <a:r>
              <a:rPr lang="en-US" sz="2400" b="1" i="1" dirty="0">
                <a:solidFill>
                  <a:schemeClr val="accent4">
                    <a:lumMod val="60000"/>
                    <a:lumOff val="40000"/>
                  </a:schemeClr>
                </a:solidFill>
                <a:latin typeface="Times New Roman" panose="02020603050405020304" pitchFamily="18" charset="0"/>
                <a:cs typeface="Times New Roman" panose="02020603050405020304" pitchFamily="18" charset="0"/>
              </a:rPr>
              <a:t>query, update, options</a:t>
            </a:r>
            <a:r>
              <a:rPr lang="en-US" sz="2400" b="1" i="1" dirty="0">
                <a:solidFill>
                  <a:srgbClr val="00B0F0"/>
                </a:solidFill>
                <a:latin typeface="Times New Roman" panose="02020603050405020304" pitchFamily="18" charset="0"/>
                <a:cs typeface="Times New Roman" panose="02020603050405020304" pitchFamily="18" charset="0"/>
              </a:rPr>
              <a:t>)</a:t>
            </a:r>
            <a:endParaRPr lang="en-US" sz="2400" b="1" dirty="0">
              <a:solidFill>
                <a:srgbClr val="00B0F0"/>
              </a:solidFill>
              <a:latin typeface="Times New Roman" panose="02020603050405020304" pitchFamily="18" charset="0"/>
              <a:cs typeface="Times New Roman" panose="02020603050405020304" pitchFamily="18" charset="0"/>
            </a:endParaRPr>
          </a:p>
          <a:p>
            <a:pPr algn="just"/>
            <a:endParaRPr lang="en-US" sz="2400" i="1" dirty="0" smtClean="0">
              <a:solidFill>
                <a:srgbClr val="002060"/>
              </a:solidFill>
              <a:latin typeface="Times New Roman" panose="02020603050405020304" pitchFamily="18" charset="0"/>
              <a:cs typeface="Times New Roman" panose="02020603050405020304" pitchFamily="18" charset="0"/>
            </a:endParaRP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r>
              <a:rPr lang="en-US" sz="2400" dirty="0" smtClean="0">
                <a:solidFill>
                  <a:schemeClr val="bg1"/>
                </a:solidFill>
                <a:latin typeface="Times New Roman" panose="02020603050405020304" pitchFamily="18" charset="0"/>
                <a:cs typeface="Times New Roman" panose="02020603050405020304" pitchFamily="18" charset="0"/>
              </a:rPr>
              <a:t>- </a:t>
            </a:r>
            <a:r>
              <a:rPr lang="vi-VN" sz="2400" dirty="0" smtClean="0">
                <a:solidFill>
                  <a:schemeClr val="bg1"/>
                </a:solidFill>
                <a:latin typeface="Times New Roman" panose="02020603050405020304" pitchFamily="18" charset="0"/>
                <a:cs typeface="Times New Roman" panose="02020603050405020304" pitchFamily="18" charset="0"/>
              </a:rPr>
              <a:t>Lệnh </a:t>
            </a:r>
            <a:r>
              <a:rPr lang="vi-VN" sz="2400" dirty="0">
                <a:solidFill>
                  <a:schemeClr val="bg1"/>
                </a:solidFill>
                <a:latin typeface="Times New Roman" panose="02020603050405020304" pitchFamily="18" charset="0"/>
                <a:cs typeface="Times New Roman" panose="02020603050405020304" pitchFamily="18" charset="0"/>
              </a:rPr>
              <a:t>truy xuất document: truy xuất document theo tiêu chí được chỉ định</a:t>
            </a:r>
            <a:r>
              <a:rPr lang="vi-VN" sz="2400" dirty="0" smtClean="0">
                <a:solidFill>
                  <a:schemeClr val="bg1"/>
                </a:solidFill>
                <a:latin typeface="Times New Roman" panose="02020603050405020304" pitchFamily="18" charset="0"/>
                <a:cs typeface="Times New Roman" panose="02020603050405020304" pitchFamily="18" charset="0"/>
              </a:rPr>
              <a:t>.</a:t>
            </a:r>
            <a:r>
              <a:rPr lang="en-US" sz="2400" dirty="0" smtClean="0">
                <a:solidFill>
                  <a:schemeClr val="bg1"/>
                </a:solidFill>
                <a:latin typeface="Times New Roman" panose="02020603050405020304" pitchFamily="18" charset="0"/>
                <a:cs typeface="Times New Roman" panose="02020603050405020304" pitchFamily="18" charset="0"/>
              </a:rPr>
              <a:t> </a:t>
            </a:r>
            <a:endParaRPr lang="en-US" sz="2400" dirty="0">
              <a:solidFill>
                <a:schemeClr val="bg1"/>
              </a:solidFill>
              <a:latin typeface="Times New Roman" panose="02020603050405020304" pitchFamily="18" charset="0"/>
              <a:cs typeface="Times New Roman" panose="02020603050405020304" pitchFamily="18" charset="0"/>
            </a:endParaRPr>
          </a:p>
          <a:p>
            <a:pPr lvl="1" algn="just"/>
            <a:r>
              <a:rPr lang="en-US" sz="2400" dirty="0" smtClean="0">
                <a:solidFill>
                  <a:schemeClr val="bg1"/>
                </a:solidFill>
                <a:latin typeface="Times New Roman" panose="02020603050405020304" pitchFamily="18" charset="0"/>
                <a:cs typeface="Times New Roman" panose="02020603050405020304" pitchFamily="18" charset="0"/>
              </a:rPr>
              <a:t>	</a:t>
            </a:r>
            <a:r>
              <a:rPr lang="en-US" sz="2400" b="1" i="1" dirty="0" err="1">
                <a:solidFill>
                  <a:srgbClr val="00B0F0"/>
                </a:solidFill>
                <a:latin typeface="Times New Roman" panose="02020603050405020304" pitchFamily="18" charset="0"/>
                <a:cs typeface="Times New Roman" panose="02020603050405020304" pitchFamily="18" charset="0"/>
              </a:rPr>
              <a:t>db.collection.find</a:t>
            </a:r>
            <a:r>
              <a:rPr lang="en-US" sz="2400" b="1" i="1" dirty="0">
                <a:solidFill>
                  <a:srgbClr val="00B0F0"/>
                </a:solidFill>
                <a:latin typeface="Times New Roman" panose="02020603050405020304" pitchFamily="18" charset="0"/>
                <a:cs typeface="Times New Roman" panose="02020603050405020304" pitchFamily="18" charset="0"/>
              </a:rPr>
              <a:t>(</a:t>
            </a:r>
            <a:r>
              <a:rPr lang="en-US" sz="2400" b="1" i="1" dirty="0">
                <a:solidFill>
                  <a:schemeClr val="accent4">
                    <a:lumMod val="60000"/>
                    <a:lumOff val="40000"/>
                  </a:schemeClr>
                </a:solidFill>
                <a:latin typeface="Times New Roman" panose="02020603050405020304" pitchFamily="18" charset="0"/>
                <a:cs typeface="Times New Roman" panose="02020603050405020304" pitchFamily="18" charset="0"/>
              </a:rPr>
              <a:t>query</a:t>
            </a:r>
            <a:r>
              <a:rPr lang="en-US" sz="2400" b="1" i="1" dirty="0">
                <a:solidFill>
                  <a:srgbClr val="00B0F0"/>
                </a:solidFill>
                <a:latin typeface="Times New Roman" panose="02020603050405020304" pitchFamily="18" charset="0"/>
                <a:cs typeface="Times New Roman" panose="02020603050405020304" pitchFamily="18" charset="0"/>
              </a:rPr>
              <a:t>)</a:t>
            </a:r>
          </a:p>
        </p:txBody>
      </p:sp>
      <p:sp>
        <p:nvSpPr>
          <p:cNvPr id="6" name="Rectangle 5"/>
          <p:cNvSpPr/>
          <p:nvPr/>
        </p:nvSpPr>
        <p:spPr>
          <a:xfrm>
            <a:off x="3197715" y="0"/>
            <a:ext cx="5984139" cy="646331"/>
          </a:xfrm>
          <a:prstGeom prst="rect">
            <a:avLst/>
          </a:prstGeom>
          <a:noFill/>
        </p:spPr>
        <p:txBody>
          <a:bodyPr wrap="none" lIns="91440" tIns="45720" rIns="91440" bIns="45720">
            <a:spAutoFit/>
          </a:bodyPr>
          <a:lstStyle/>
          <a:p>
            <a:pPr algn="ct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lệnh</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truy</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vấn</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cơ</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bản</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3600" b="1" cap="none" spc="0" dirty="0">
              <a:ln w="0"/>
              <a:solidFill>
                <a:schemeClr val="bg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191" y="2532641"/>
            <a:ext cx="9109811" cy="138286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91" y="5190979"/>
            <a:ext cx="9897881" cy="74395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190" y="5163176"/>
            <a:ext cx="9109811" cy="771761"/>
          </a:xfrm>
          <a:prstGeom prst="rect">
            <a:avLst/>
          </a:prstGeom>
        </p:spPr>
      </p:pic>
    </p:spTree>
    <p:extLst>
      <p:ext uri="{BB962C8B-B14F-4D97-AF65-F5344CB8AC3E}">
        <p14:creationId xmlns:p14="http://schemas.microsoft.com/office/powerpoint/2010/main" val="16422407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p:cNvSpPr txBox="1"/>
          <p:nvPr/>
        </p:nvSpPr>
        <p:spPr>
          <a:xfrm>
            <a:off x="468923" y="732260"/>
            <a:ext cx="11221329" cy="4555093"/>
          </a:xfrm>
          <a:prstGeom prst="rect">
            <a:avLst/>
          </a:prstGeom>
          <a:noFill/>
        </p:spPr>
        <p:txBody>
          <a:bodyPr wrap="square" rtlCol="0">
            <a:spAutoFit/>
          </a:bodyPr>
          <a:lstStyle/>
          <a:p>
            <a:pPr algn="just"/>
            <a:r>
              <a:rPr lang="nn-NO" sz="2600" b="1" u="sng" dirty="0" smtClean="0">
                <a:solidFill>
                  <a:schemeClr val="accent4">
                    <a:lumMod val="40000"/>
                    <a:lumOff val="60000"/>
                  </a:schemeClr>
                </a:solidFill>
                <a:latin typeface="Times New Roman" panose="02020603050405020304" pitchFamily="18" charset="0"/>
                <a:cs typeface="Times New Roman" panose="02020603050405020304" pitchFamily="18" charset="0"/>
              </a:rPr>
              <a:t>1. Lệnh </a:t>
            </a:r>
            <a:r>
              <a:rPr lang="nn-NO" sz="2600" b="1" u="sng" dirty="0">
                <a:solidFill>
                  <a:schemeClr val="accent4">
                    <a:lumMod val="40000"/>
                    <a:lumOff val="60000"/>
                  </a:schemeClr>
                </a:solidFill>
                <a:latin typeface="Times New Roman" panose="02020603050405020304" pitchFamily="18" charset="0"/>
                <a:cs typeface="Times New Roman" panose="02020603050405020304" pitchFamily="18" charset="0"/>
              </a:rPr>
              <a:t>dùng trong Database</a:t>
            </a:r>
            <a:r>
              <a:rPr lang="nn-NO" sz="2600" b="1" u="sng" dirty="0" smtClean="0">
                <a:solidFill>
                  <a:schemeClr val="accent4">
                    <a:lumMod val="40000"/>
                    <a:lumOff val="60000"/>
                  </a:schemeClr>
                </a:solidFill>
                <a:latin typeface="Times New Roman" panose="02020603050405020304" pitchFamily="18" charset="0"/>
                <a:cs typeface="Times New Roman" panose="02020603050405020304" pitchFamily="18" charset="0"/>
              </a:rPr>
              <a:t>:</a:t>
            </a:r>
            <a:endParaRPr lang="en-US" sz="2600" b="1" u="sng" dirty="0" smtClean="0">
              <a:solidFill>
                <a:schemeClr val="accent4">
                  <a:lumMod val="40000"/>
                  <a:lumOff val="60000"/>
                </a:schemeClr>
              </a:solidFill>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a:solidFill>
                  <a:schemeClr val="bg1"/>
                </a:solidFill>
                <a:latin typeface="Times New Roman" panose="02020603050405020304" pitchFamily="18" charset="0"/>
                <a:cs typeface="Times New Roman" panose="02020603050405020304" pitchFamily="18" charset="0"/>
              </a:rPr>
              <a:t>- </a:t>
            </a:r>
            <a:r>
              <a:rPr lang="vi-VN" sz="2400" dirty="0">
                <a:solidFill>
                  <a:schemeClr val="bg1"/>
                </a:solidFill>
                <a:latin typeface="Times New Roman" panose="02020603050405020304" pitchFamily="18" charset="0"/>
                <a:cs typeface="Times New Roman" panose="02020603050405020304" pitchFamily="18" charset="0"/>
              </a:rPr>
              <a:t>Lệnh xóa một document: xóa một document theo tiêu chí được chỉ định.</a:t>
            </a:r>
            <a:r>
              <a:rPr lang="en-US" sz="2400" dirty="0">
                <a:latin typeface="Times New Roman" panose="02020603050405020304" pitchFamily="18" charset="0"/>
                <a:cs typeface="Times New Roman" panose="02020603050405020304" pitchFamily="18" charset="0"/>
              </a:rPr>
              <a:t>	</a:t>
            </a:r>
          </a:p>
          <a:p>
            <a:r>
              <a:rPr lang="en-US" sz="2400" b="1" i="1" dirty="0">
                <a:solidFill>
                  <a:srgbClr val="00B0F0"/>
                </a:solidFill>
                <a:latin typeface="Times New Roman" panose="02020603050405020304" pitchFamily="18" charset="0"/>
                <a:cs typeface="Times New Roman" panose="02020603050405020304" pitchFamily="18" charset="0"/>
              </a:rPr>
              <a:t>	</a:t>
            </a:r>
            <a:r>
              <a:rPr lang="en-US" sz="2400" b="1" i="1" dirty="0" err="1">
                <a:solidFill>
                  <a:srgbClr val="00B0F0"/>
                </a:solidFill>
                <a:latin typeface="Times New Roman" panose="02020603050405020304" pitchFamily="18" charset="0"/>
                <a:cs typeface="Times New Roman" panose="02020603050405020304" pitchFamily="18" charset="0"/>
              </a:rPr>
              <a:t>db.collection.deleteOne</a:t>
            </a:r>
            <a:r>
              <a:rPr lang="en-US" sz="2400" b="1" i="1" dirty="0">
                <a:solidFill>
                  <a:srgbClr val="00B0F0"/>
                </a:solidFill>
                <a:latin typeface="Times New Roman" panose="02020603050405020304" pitchFamily="18" charset="0"/>
                <a:cs typeface="Times New Roman" panose="02020603050405020304" pitchFamily="18" charset="0"/>
              </a:rPr>
              <a:t>(</a:t>
            </a:r>
            <a:r>
              <a:rPr lang="en-US" sz="2400" b="1" i="1" dirty="0">
                <a:solidFill>
                  <a:schemeClr val="accent4">
                    <a:lumMod val="60000"/>
                    <a:lumOff val="40000"/>
                  </a:schemeClr>
                </a:solidFill>
                <a:latin typeface="Times New Roman" panose="02020603050405020304" pitchFamily="18" charset="0"/>
                <a:cs typeface="Times New Roman" panose="02020603050405020304" pitchFamily="18" charset="0"/>
              </a:rPr>
              <a:t>query</a:t>
            </a:r>
            <a:r>
              <a:rPr lang="en-US" sz="2400" b="1" i="1" dirty="0">
                <a:solidFill>
                  <a:srgbClr val="00B0F0"/>
                </a:solidFill>
                <a:latin typeface="Times New Roman" panose="02020603050405020304" pitchFamily="18" charset="0"/>
                <a:cs typeface="Times New Roman" panose="02020603050405020304" pitchFamily="18" charset="0"/>
              </a:rPr>
              <a:t>)</a:t>
            </a:r>
            <a:endParaRPr lang="en-US" sz="2400" i="1" dirty="0" smtClean="0">
              <a:solidFill>
                <a:srgbClr val="002060"/>
              </a:solidFill>
              <a:latin typeface="Times New Roman" panose="02020603050405020304" pitchFamily="18" charset="0"/>
              <a:cs typeface="Times New Roman" panose="02020603050405020304" pitchFamily="18" charset="0"/>
            </a:endParaRP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342900" indent="-342900" algn="just">
              <a:buFontTx/>
              <a:buChar char="-"/>
            </a:pPr>
            <a:r>
              <a:rPr lang="vi-VN" sz="2400" dirty="0" smtClean="0">
                <a:solidFill>
                  <a:schemeClr val="bg1"/>
                </a:solidFill>
                <a:latin typeface="Times New Roman" panose="02020603050405020304" pitchFamily="18" charset="0"/>
                <a:cs typeface="Times New Roman" panose="02020603050405020304" pitchFamily="18" charset="0"/>
              </a:rPr>
              <a:t>Lệnh </a:t>
            </a:r>
            <a:r>
              <a:rPr lang="vi-VN" sz="2400" dirty="0">
                <a:solidFill>
                  <a:schemeClr val="bg1"/>
                </a:solidFill>
                <a:latin typeface="Times New Roman" panose="02020603050405020304" pitchFamily="18" charset="0"/>
                <a:cs typeface="Times New Roman" panose="02020603050405020304" pitchFamily="18" charset="0"/>
              </a:rPr>
              <a:t>xóa collection: </a:t>
            </a:r>
            <a:endParaRPr lang="en-US" sz="2400" dirty="0" smtClean="0">
              <a:solidFill>
                <a:schemeClr val="bg1"/>
              </a:solidFill>
              <a:latin typeface="Times New Roman" panose="02020603050405020304" pitchFamily="18" charset="0"/>
              <a:cs typeface="Times New Roman" panose="02020603050405020304" pitchFamily="18" charset="0"/>
            </a:endParaRPr>
          </a:p>
          <a:p>
            <a:pPr algn="just"/>
            <a:r>
              <a:rPr lang="en-US" sz="2400" b="1" i="1" dirty="0" smtClean="0">
                <a:solidFill>
                  <a:srgbClr val="00B0F0"/>
                </a:solidFill>
                <a:latin typeface="Times New Roman" panose="02020603050405020304" pitchFamily="18" charset="0"/>
                <a:cs typeface="Times New Roman" panose="02020603050405020304" pitchFamily="18" charset="0"/>
              </a:rPr>
              <a:t>	</a:t>
            </a:r>
            <a:r>
              <a:rPr lang="en-US" sz="2400" b="1" i="1" dirty="0" err="1" smtClean="0">
                <a:solidFill>
                  <a:srgbClr val="00B0F0"/>
                </a:solidFill>
                <a:latin typeface="Times New Roman" panose="02020603050405020304" pitchFamily="18" charset="0"/>
                <a:cs typeface="Times New Roman" panose="02020603050405020304" pitchFamily="18" charset="0"/>
              </a:rPr>
              <a:t>db.collection.drop</a:t>
            </a:r>
            <a:r>
              <a:rPr lang="en-US" sz="2400" b="1" i="1" dirty="0" smtClean="0">
                <a:solidFill>
                  <a:srgbClr val="00B0F0"/>
                </a:solidFill>
                <a:latin typeface="Times New Roman" panose="02020603050405020304" pitchFamily="18" charset="0"/>
                <a:cs typeface="Times New Roman" panose="02020603050405020304" pitchFamily="18" charset="0"/>
              </a:rPr>
              <a:t>()</a:t>
            </a: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3197715" y="0"/>
            <a:ext cx="5984139" cy="646331"/>
          </a:xfrm>
          <a:prstGeom prst="rect">
            <a:avLst/>
          </a:prstGeom>
          <a:noFill/>
        </p:spPr>
        <p:txBody>
          <a:bodyPr wrap="none" lIns="91440" tIns="45720" rIns="91440" bIns="45720">
            <a:spAutoFit/>
          </a:bodyPr>
          <a:lstStyle/>
          <a:p>
            <a:pPr algn="ct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lệnh</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truy</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vấn</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cơ</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600" b="1" u="sng" cap="none" spc="0" dirty="0" err="1"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bản</a:t>
            </a:r>
            <a:r>
              <a:rPr lang="en-US" sz="3600" b="1" u="sng"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3600" b="1" cap="none" spc="0" dirty="0">
              <a:ln w="0"/>
              <a:solidFill>
                <a:schemeClr val="bg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759" y="4931539"/>
            <a:ext cx="3257850" cy="88348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759" y="2391508"/>
            <a:ext cx="9351110" cy="1686009"/>
          </a:xfrm>
          <a:prstGeom prst="rect">
            <a:avLst/>
          </a:prstGeom>
        </p:spPr>
      </p:pic>
    </p:spTree>
    <p:extLst>
      <p:ext uri="{BB962C8B-B14F-4D97-AF65-F5344CB8AC3E}">
        <p14:creationId xmlns:p14="http://schemas.microsoft.com/office/powerpoint/2010/main" val="7324992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8977" y="844061"/>
            <a:ext cx="11015004" cy="5570756"/>
          </a:xfrm>
          <a:prstGeom prst="rect">
            <a:avLst/>
          </a:prstGeom>
          <a:noFill/>
        </p:spPr>
        <p:txBody>
          <a:bodyPr wrap="square" rtlCol="0">
            <a:spAutoFit/>
          </a:bodyPr>
          <a:lstStyle/>
          <a:p>
            <a:pPr algn="just"/>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err="1" smtClean="0">
                <a:solidFill>
                  <a:srgbClr val="C00000"/>
                </a:solidFill>
                <a:latin typeface="Times New Roman" panose="02020603050405020304" pitchFamily="18" charset="0"/>
                <a:cs typeface="Times New Roman" panose="02020603050405020304" pitchFamily="18" charset="0"/>
              </a:rPr>
              <a:t>Cài</a:t>
            </a:r>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đặt</a:t>
            </a:r>
            <a:r>
              <a:rPr lang="en-US" sz="2400" b="1" u="sng" dirty="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các</a:t>
            </a:r>
            <a:r>
              <a:rPr lang="en-US" sz="2400" b="1" u="sng" dirty="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gói</a:t>
            </a:r>
            <a:r>
              <a:rPr lang="en-US" sz="2400" b="1" u="sng" dirty="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NuGet</a:t>
            </a:r>
            <a:r>
              <a:rPr lang="en-US" sz="2400" b="1" u="sng" dirty="0" smtClean="0">
                <a:solidFill>
                  <a:srgbClr val="C00000"/>
                </a:solidFill>
                <a:latin typeface="Times New Roman" panose="02020603050405020304" pitchFamily="18" charset="0"/>
                <a:cs typeface="Times New Roman" panose="02020603050405020304" pitchFamily="18" charset="0"/>
              </a:rPr>
              <a:t>:</a:t>
            </a:r>
          </a:p>
          <a:p>
            <a:pPr algn="just"/>
            <a:r>
              <a:rPr lang="en-US" sz="2200" dirty="0" err="1" smtClean="0">
                <a:latin typeface="Times New Roman" panose="02020603050405020304" pitchFamily="18" charset="0"/>
                <a:cs typeface="Times New Roman" panose="02020603050405020304" pitchFamily="18" charset="0"/>
              </a:rPr>
              <a:t>Để</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đặt</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driver, </a:t>
            </a:r>
            <a:r>
              <a:rPr lang="en-US" sz="2200" dirty="0" err="1">
                <a:latin typeface="Times New Roman" panose="02020603050405020304" pitchFamily="18" charset="0"/>
                <a:cs typeface="Times New Roman" panose="02020603050405020304" pitchFamily="18" charset="0"/>
              </a:rPr>
              <a:t>chúng</a:t>
            </a:r>
            <a:r>
              <a:rPr lang="en-US" sz="2200" dirty="0">
                <a:latin typeface="Times New Roman" panose="02020603050405020304" pitchFamily="18" charset="0"/>
                <a:cs typeface="Times New Roman" panose="02020603050405020304" pitchFamily="18" charset="0"/>
              </a:rPr>
              <a:t> ta </a:t>
            </a:r>
            <a:r>
              <a:rPr lang="en-US" sz="2200" dirty="0" err="1">
                <a:latin typeface="Times New Roman" panose="02020603050405020304" pitchFamily="18" charset="0"/>
                <a:cs typeface="Times New Roman" panose="02020603050405020304" pitchFamily="18" charset="0"/>
              </a:rPr>
              <a:t>cần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gói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NuGet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thiết</a:t>
            </a:r>
            <a:r>
              <a:rPr lang="en-US" sz="2200" dirty="0" smtClean="0">
                <a:latin typeface="Times New Roman" panose="02020603050405020304" pitchFamily="18" charset="0"/>
                <a:cs typeface="Times New Roman" panose="02020603050405020304" pitchFamily="18" charset="0"/>
              </a:rPr>
              <a:t>:</a:t>
            </a:r>
          </a:p>
          <a:p>
            <a:pPr algn="just"/>
            <a:r>
              <a:rPr lang="en-US" sz="2200" dirty="0">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MongoDB.Bson</a:t>
            </a:r>
            <a:r>
              <a:rPr lang="en-US" sz="2200" b="1" dirty="0" smtClean="0">
                <a:solidFill>
                  <a:srgbClr val="002060"/>
                </a:solidFill>
                <a:latin typeface="Times New Roman" panose="02020603050405020304" pitchFamily="18" charset="0"/>
                <a:cs typeface="Times New Roman" panose="02020603050405020304" pitchFamily="18" charset="0"/>
              </a:rPr>
              <a:t> </a:t>
            </a:r>
          </a:p>
          <a:p>
            <a:pPr algn="just"/>
            <a:r>
              <a:rPr lang="en-US" sz="2200" b="1" i="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MongoDB.Driver.Core</a:t>
            </a:r>
            <a:endParaRPr lang="en-US" sz="2200" b="1" dirty="0" smtClean="0">
              <a:solidFill>
                <a:srgbClr val="002060"/>
              </a:solidFill>
              <a:latin typeface="Times New Roman" panose="02020603050405020304" pitchFamily="18" charset="0"/>
              <a:cs typeface="Times New Roman" panose="02020603050405020304" pitchFamily="18" charset="0"/>
            </a:endParaRPr>
          </a:p>
          <a:p>
            <a:pPr algn="just"/>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MongoDB.Driver</a:t>
            </a:r>
            <a:r>
              <a:rPr lang="en-US" sz="2200" b="1" dirty="0" smtClean="0">
                <a:solidFill>
                  <a:srgbClr val="002060"/>
                </a:solidFill>
                <a:latin typeface="Times New Roman" panose="02020603050405020304" pitchFamily="18" charset="0"/>
                <a:cs typeface="Times New Roman" panose="02020603050405020304" pitchFamily="18" charset="0"/>
              </a:rPr>
              <a:t> </a:t>
            </a:r>
          </a:p>
          <a:p>
            <a:pPr algn="just"/>
            <a:endParaRPr lang="en-US" sz="2200" b="1" dirty="0" smtClean="0">
              <a:solidFill>
                <a:srgbClr val="002060"/>
              </a:solidFill>
              <a:latin typeface="Times New Roman" panose="02020603050405020304" pitchFamily="18" charset="0"/>
              <a:cs typeface="Times New Roman" panose="02020603050405020304" pitchFamily="18" charset="0"/>
            </a:endParaRPr>
          </a:p>
          <a:p>
            <a:pPr algn="just"/>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err="1" smtClean="0">
                <a:solidFill>
                  <a:srgbClr val="C00000"/>
                </a:solidFill>
                <a:latin typeface="Times New Roman" panose="02020603050405020304" pitchFamily="18" charset="0"/>
                <a:cs typeface="Times New Roman" panose="02020603050405020304" pitchFamily="18" charset="0"/>
              </a:rPr>
              <a:t>Tạo</a:t>
            </a:r>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kết</a:t>
            </a:r>
            <a:r>
              <a:rPr lang="en-US" sz="2400" b="1" u="sng" dirty="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nối</a:t>
            </a:r>
            <a:r>
              <a:rPr lang="en-US" sz="2400" b="1" u="sng" dirty="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tới</a:t>
            </a:r>
            <a:r>
              <a:rPr lang="en-US" sz="2400" b="1" u="sng" dirty="0">
                <a:solidFill>
                  <a:srgbClr val="C00000"/>
                </a:solidFill>
                <a:latin typeface="Times New Roman" panose="02020603050405020304" pitchFamily="18" charset="0"/>
                <a:cs typeface="Times New Roman" panose="02020603050405020304" pitchFamily="18" charset="0"/>
              </a:rPr>
              <a:t> server</a:t>
            </a:r>
            <a:r>
              <a:rPr lang="en-US" sz="2400" b="1" u="sng" dirty="0" smtClean="0">
                <a:solidFill>
                  <a:srgbClr val="C00000"/>
                </a:solidFill>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contructor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tham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theo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cổng</a:t>
            </a:r>
            <a:r>
              <a:rPr lang="en-US" sz="2200" dirty="0">
                <a:latin typeface="Times New Roman" panose="02020603050405020304" pitchFamily="18" charset="0"/>
                <a:cs typeface="Times New Roman" panose="02020603050405020304" pitchFamily="18" charset="0"/>
              </a:rPr>
              <a:t> 27017:</a:t>
            </a:r>
          </a:p>
          <a:p>
            <a:r>
              <a:rPr lang="en-US" sz="2200" b="1" i="1" dirty="0" smtClean="0">
                <a:latin typeface="Times New Roman" panose="02020603050405020304" pitchFamily="18" charset="0"/>
                <a:cs typeface="Times New Roman" panose="02020603050405020304" pitchFamily="18" charset="0"/>
              </a:rPr>
              <a:t>	</a:t>
            </a:r>
            <a:r>
              <a:rPr lang="en-US" sz="2200" b="1" i="1" dirty="0" err="1" smtClean="0">
                <a:solidFill>
                  <a:srgbClr val="002060"/>
                </a:solidFill>
                <a:latin typeface="Times New Roman" panose="02020603050405020304" pitchFamily="18" charset="0"/>
                <a:cs typeface="Times New Roman" panose="02020603050405020304" pitchFamily="18" charset="0"/>
              </a:rPr>
              <a:t>var</a:t>
            </a:r>
            <a:r>
              <a:rPr lang="en-US" sz="2200" i="1" dirty="0" smtClean="0">
                <a:solidFill>
                  <a:srgbClr val="002060"/>
                </a:solidFill>
                <a:latin typeface="Times New Roman" panose="02020603050405020304" pitchFamily="18" charset="0"/>
                <a:cs typeface="Times New Roman" panose="02020603050405020304" pitchFamily="18" charset="0"/>
              </a:rPr>
              <a:t> client = </a:t>
            </a:r>
            <a:r>
              <a:rPr lang="en-US" sz="2200" b="1" i="1" dirty="0" smtClean="0">
                <a:solidFill>
                  <a:srgbClr val="002060"/>
                </a:solidFill>
                <a:latin typeface="Times New Roman" panose="02020603050405020304" pitchFamily="18" charset="0"/>
                <a:cs typeface="Times New Roman" panose="02020603050405020304" pitchFamily="18" charset="0"/>
              </a:rPr>
              <a:t>new</a:t>
            </a:r>
            <a:r>
              <a:rPr lang="en-US" sz="2200" i="1" dirty="0" smtClean="0">
                <a:solidFill>
                  <a:srgbClr val="002060"/>
                </a:solidFill>
                <a:latin typeface="Times New Roman" panose="02020603050405020304" pitchFamily="18" charset="0"/>
                <a:cs typeface="Times New Roman" panose="02020603050405020304" pitchFamily="18" charset="0"/>
              </a:rPr>
              <a:t> </a:t>
            </a:r>
            <a:r>
              <a:rPr lang="en-US" sz="2200" i="1" dirty="0" err="1" smtClean="0">
                <a:solidFill>
                  <a:srgbClr val="002060"/>
                </a:solidFill>
                <a:latin typeface="Times New Roman" panose="02020603050405020304" pitchFamily="18" charset="0"/>
                <a:cs typeface="Times New Roman" panose="02020603050405020304" pitchFamily="18" charset="0"/>
              </a:rPr>
              <a:t>MongoClient</a:t>
            </a:r>
            <a:r>
              <a:rPr lang="en-US" sz="2200" i="1" dirty="0" smtClean="0">
                <a:solidFill>
                  <a:srgbClr val="002060"/>
                </a:solidFill>
                <a:latin typeface="Times New Roman" panose="02020603050405020304" pitchFamily="18" charset="0"/>
                <a:cs typeface="Times New Roman" panose="02020603050405020304" pitchFamily="18" charset="0"/>
              </a:rPr>
              <a:t>();</a:t>
            </a:r>
            <a:endParaRPr lang="en-US" sz="2200" dirty="0" smtClean="0">
              <a:solidFill>
                <a:srgbClr val="002060"/>
              </a:solidFill>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Truyền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tham</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số</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chuỗi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kết</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nối</a:t>
            </a:r>
            <a:r>
              <a:rPr lang="en-US" sz="2200" dirty="0" smtClean="0">
                <a:latin typeface="Times New Roman" panose="02020603050405020304" pitchFamily="18" charset="0"/>
                <a:cs typeface="Times New Roman" panose="02020603050405020304" pitchFamily="18" charset="0"/>
              </a:rPr>
              <a:t>:</a:t>
            </a:r>
          </a:p>
          <a:p>
            <a:r>
              <a:rPr lang="en-US" sz="2200" b="1" i="1" dirty="0" smtClean="0">
                <a:latin typeface="Times New Roman" panose="02020603050405020304" pitchFamily="18" charset="0"/>
                <a:cs typeface="Times New Roman" panose="02020603050405020304" pitchFamily="18" charset="0"/>
              </a:rPr>
              <a:t>	</a:t>
            </a:r>
            <a:r>
              <a:rPr lang="en-US" sz="2200" b="1" i="1" dirty="0" err="1" smtClean="0">
                <a:solidFill>
                  <a:srgbClr val="002060"/>
                </a:solidFill>
                <a:latin typeface="Times New Roman" panose="02020603050405020304" pitchFamily="18" charset="0"/>
                <a:cs typeface="Times New Roman" panose="02020603050405020304" pitchFamily="18" charset="0"/>
              </a:rPr>
              <a:t>var</a:t>
            </a:r>
            <a:r>
              <a:rPr lang="en-US" sz="2200" i="1" dirty="0" smtClean="0">
                <a:solidFill>
                  <a:srgbClr val="002060"/>
                </a:solidFill>
                <a:latin typeface="Times New Roman" panose="02020603050405020304" pitchFamily="18" charset="0"/>
                <a:cs typeface="Times New Roman" panose="02020603050405020304" pitchFamily="18" charset="0"/>
              </a:rPr>
              <a:t> </a:t>
            </a:r>
            <a:r>
              <a:rPr lang="en-US" sz="2200" i="1" dirty="0" err="1">
                <a:solidFill>
                  <a:srgbClr val="002060"/>
                </a:solidFill>
                <a:latin typeface="Times New Roman" panose="02020603050405020304" pitchFamily="18" charset="0"/>
                <a:cs typeface="Times New Roman" panose="02020603050405020304" pitchFamily="18" charset="0"/>
              </a:rPr>
              <a:t>connectionString</a:t>
            </a:r>
            <a:r>
              <a:rPr lang="en-US" sz="2200" i="1" dirty="0">
                <a:solidFill>
                  <a:srgbClr val="002060"/>
                </a:solidFill>
                <a:latin typeface="Times New Roman" panose="02020603050405020304" pitchFamily="18" charset="0"/>
                <a:cs typeface="Times New Roman" panose="02020603050405020304" pitchFamily="18" charset="0"/>
              </a:rPr>
              <a:t> = "</a:t>
            </a:r>
            <a:r>
              <a:rPr lang="en-US" sz="2200" i="1" dirty="0" err="1">
                <a:solidFill>
                  <a:srgbClr val="002060"/>
                </a:solidFill>
                <a:latin typeface="Times New Roman" panose="02020603050405020304" pitchFamily="18" charset="0"/>
                <a:cs typeface="Times New Roman" panose="02020603050405020304" pitchFamily="18" charset="0"/>
              </a:rPr>
              <a:t>mongodb</a:t>
            </a:r>
            <a:r>
              <a:rPr lang="en-US" sz="2200" i="1" dirty="0">
                <a:solidFill>
                  <a:srgbClr val="002060"/>
                </a:solidFill>
                <a:latin typeface="Times New Roman" panose="02020603050405020304" pitchFamily="18" charset="0"/>
                <a:cs typeface="Times New Roman" panose="02020603050405020304" pitchFamily="18" charset="0"/>
              </a:rPr>
              <a:t>://localhost:27017";</a:t>
            </a:r>
            <a:endParaRPr lang="en-US" sz="2200" dirty="0">
              <a:solidFill>
                <a:srgbClr val="002060"/>
              </a:solidFill>
              <a:latin typeface="Times New Roman" panose="02020603050405020304" pitchFamily="18" charset="0"/>
              <a:cs typeface="Times New Roman" panose="02020603050405020304" pitchFamily="18" charset="0"/>
            </a:endParaRPr>
          </a:p>
          <a:p>
            <a:r>
              <a:rPr lang="en-US" sz="2200" b="1" i="1" dirty="0" smtClean="0">
                <a:solidFill>
                  <a:srgbClr val="002060"/>
                </a:solidFill>
                <a:latin typeface="Times New Roman" panose="02020603050405020304" pitchFamily="18" charset="0"/>
                <a:cs typeface="Times New Roman" panose="02020603050405020304" pitchFamily="18" charset="0"/>
              </a:rPr>
              <a:t>	</a:t>
            </a:r>
            <a:r>
              <a:rPr lang="en-US" sz="2200" b="1" i="1" dirty="0" err="1" smtClean="0">
                <a:solidFill>
                  <a:srgbClr val="002060"/>
                </a:solidFill>
                <a:latin typeface="Times New Roman" panose="02020603050405020304" pitchFamily="18" charset="0"/>
                <a:cs typeface="Times New Roman" panose="02020603050405020304" pitchFamily="18" charset="0"/>
              </a:rPr>
              <a:t>var</a:t>
            </a:r>
            <a:r>
              <a:rPr lang="en-US" sz="2200" i="1" dirty="0" smtClean="0">
                <a:solidFill>
                  <a:srgbClr val="002060"/>
                </a:solidFill>
                <a:latin typeface="Times New Roman" panose="02020603050405020304" pitchFamily="18" charset="0"/>
                <a:cs typeface="Times New Roman" panose="02020603050405020304" pitchFamily="18" charset="0"/>
              </a:rPr>
              <a:t> </a:t>
            </a:r>
            <a:r>
              <a:rPr lang="en-US" sz="2200" i="1" dirty="0">
                <a:solidFill>
                  <a:srgbClr val="002060"/>
                </a:solidFill>
                <a:latin typeface="Times New Roman" panose="02020603050405020304" pitchFamily="18" charset="0"/>
                <a:cs typeface="Times New Roman" panose="02020603050405020304" pitchFamily="18" charset="0"/>
              </a:rPr>
              <a:t>client = </a:t>
            </a:r>
            <a:r>
              <a:rPr lang="en-US" sz="2200" b="1" i="1" dirty="0">
                <a:solidFill>
                  <a:srgbClr val="002060"/>
                </a:solidFill>
                <a:latin typeface="Times New Roman" panose="02020603050405020304" pitchFamily="18" charset="0"/>
                <a:cs typeface="Times New Roman" panose="02020603050405020304" pitchFamily="18" charset="0"/>
              </a:rPr>
              <a:t>new</a:t>
            </a:r>
            <a:r>
              <a:rPr lang="en-US" sz="2200" i="1" dirty="0">
                <a:solidFill>
                  <a:srgbClr val="002060"/>
                </a:solidFill>
                <a:latin typeface="Times New Roman" panose="02020603050405020304" pitchFamily="18" charset="0"/>
                <a:cs typeface="Times New Roman" panose="02020603050405020304" pitchFamily="18" charset="0"/>
              </a:rPr>
              <a:t> </a:t>
            </a:r>
            <a:r>
              <a:rPr lang="en-US" sz="2200" i="1" dirty="0" err="1">
                <a:solidFill>
                  <a:srgbClr val="002060"/>
                </a:solidFill>
                <a:latin typeface="Times New Roman" panose="02020603050405020304" pitchFamily="18" charset="0"/>
                <a:cs typeface="Times New Roman" panose="02020603050405020304" pitchFamily="18" charset="0"/>
              </a:rPr>
              <a:t>MongoClient</a:t>
            </a:r>
            <a:r>
              <a:rPr lang="en-US" sz="2200" i="1" dirty="0">
                <a:solidFill>
                  <a:srgbClr val="002060"/>
                </a:solidFill>
                <a:latin typeface="Times New Roman" panose="02020603050405020304" pitchFamily="18" charset="0"/>
                <a:cs typeface="Times New Roman" panose="02020603050405020304" pitchFamily="18" charset="0"/>
              </a:rPr>
              <a:t>(</a:t>
            </a:r>
            <a:r>
              <a:rPr lang="en-US" sz="2200" i="1" dirty="0" err="1">
                <a:solidFill>
                  <a:srgbClr val="002060"/>
                </a:solidFill>
                <a:latin typeface="Times New Roman" panose="02020603050405020304" pitchFamily="18" charset="0"/>
                <a:cs typeface="Times New Roman" panose="02020603050405020304" pitchFamily="18" charset="0"/>
              </a:rPr>
              <a:t>connectionString</a:t>
            </a:r>
            <a:r>
              <a:rPr lang="en-US" sz="2200" i="1" dirty="0">
                <a:solidFill>
                  <a:srgbClr val="002060"/>
                </a:solidFill>
                <a:latin typeface="Times New Roman" panose="02020603050405020304" pitchFamily="18" charset="0"/>
                <a:cs typeface="Times New Roman" panose="02020603050405020304" pitchFamily="18" charset="0"/>
              </a:rPr>
              <a:t>);</a:t>
            </a:r>
            <a:endParaRPr lang="en-US" sz="2200" dirty="0">
              <a:solidFill>
                <a:srgbClr val="002060"/>
              </a:solidFill>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Sử</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MongoUrl</a:t>
            </a:r>
            <a:r>
              <a:rPr lang="en-US" sz="2200" dirty="0" smtClean="0">
                <a:latin typeface="Times New Roman" panose="02020603050405020304" pitchFamily="18" charset="0"/>
                <a:cs typeface="Times New Roman" panose="02020603050405020304" pitchFamily="18" charset="0"/>
              </a:rPr>
              <a:t>:</a:t>
            </a:r>
          </a:p>
          <a:p>
            <a:r>
              <a:rPr lang="en-US" sz="2200" b="1" i="1" dirty="0" smtClean="0">
                <a:latin typeface="Times New Roman" panose="02020603050405020304" pitchFamily="18" charset="0"/>
                <a:cs typeface="Times New Roman" panose="02020603050405020304" pitchFamily="18" charset="0"/>
              </a:rPr>
              <a:t>	</a:t>
            </a:r>
            <a:r>
              <a:rPr lang="en-US" sz="2200" b="1" i="1" dirty="0" err="1" smtClean="0">
                <a:solidFill>
                  <a:srgbClr val="002060"/>
                </a:solidFill>
                <a:latin typeface="Times New Roman" panose="02020603050405020304" pitchFamily="18" charset="0"/>
                <a:cs typeface="Times New Roman" panose="02020603050405020304" pitchFamily="18" charset="0"/>
              </a:rPr>
              <a:t>var</a:t>
            </a:r>
            <a:r>
              <a:rPr lang="en-US" sz="2200" i="1" dirty="0" smtClean="0">
                <a:solidFill>
                  <a:srgbClr val="002060"/>
                </a:solidFill>
                <a:latin typeface="Times New Roman" panose="02020603050405020304" pitchFamily="18" charset="0"/>
                <a:cs typeface="Times New Roman" panose="02020603050405020304" pitchFamily="18" charset="0"/>
              </a:rPr>
              <a:t> </a:t>
            </a:r>
            <a:r>
              <a:rPr lang="en-US" sz="2200" i="1" dirty="0">
                <a:solidFill>
                  <a:srgbClr val="002060"/>
                </a:solidFill>
                <a:latin typeface="Times New Roman" panose="02020603050405020304" pitchFamily="18" charset="0"/>
                <a:cs typeface="Times New Roman" panose="02020603050405020304" pitchFamily="18" charset="0"/>
              </a:rPr>
              <a:t>client = </a:t>
            </a:r>
            <a:r>
              <a:rPr lang="en-US" sz="2200" b="1" i="1" dirty="0">
                <a:solidFill>
                  <a:srgbClr val="002060"/>
                </a:solidFill>
                <a:latin typeface="Times New Roman" panose="02020603050405020304" pitchFamily="18" charset="0"/>
                <a:cs typeface="Times New Roman" panose="02020603050405020304" pitchFamily="18" charset="0"/>
              </a:rPr>
              <a:t>new</a:t>
            </a:r>
            <a:r>
              <a:rPr lang="en-US" sz="2200" i="1" dirty="0">
                <a:solidFill>
                  <a:srgbClr val="002060"/>
                </a:solidFill>
                <a:latin typeface="Times New Roman" panose="02020603050405020304" pitchFamily="18" charset="0"/>
                <a:cs typeface="Times New Roman" panose="02020603050405020304" pitchFamily="18" charset="0"/>
              </a:rPr>
              <a:t> </a:t>
            </a:r>
            <a:r>
              <a:rPr lang="en-US" sz="2200" i="1" dirty="0" err="1">
                <a:solidFill>
                  <a:srgbClr val="002060"/>
                </a:solidFill>
                <a:latin typeface="Times New Roman" panose="02020603050405020304" pitchFamily="18" charset="0"/>
                <a:cs typeface="Times New Roman" panose="02020603050405020304" pitchFamily="18" charset="0"/>
              </a:rPr>
              <a:t>MongoClient</a:t>
            </a:r>
            <a:r>
              <a:rPr lang="en-US" sz="2200" i="1" dirty="0">
                <a:solidFill>
                  <a:srgbClr val="002060"/>
                </a:solidFill>
                <a:latin typeface="Times New Roman" panose="02020603050405020304" pitchFamily="18" charset="0"/>
                <a:cs typeface="Times New Roman" panose="02020603050405020304" pitchFamily="18" charset="0"/>
              </a:rPr>
              <a:t>(</a:t>
            </a:r>
            <a:r>
              <a:rPr lang="en-US" sz="2200" b="1" i="1" dirty="0">
                <a:solidFill>
                  <a:srgbClr val="002060"/>
                </a:solidFill>
                <a:latin typeface="Times New Roman" panose="02020603050405020304" pitchFamily="18" charset="0"/>
                <a:cs typeface="Times New Roman" panose="02020603050405020304" pitchFamily="18" charset="0"/>
              </a:rPr>
              <a:t>new</a:t>
            </a:r>
            <a:r>
              <a:rPr lang="en-US" sz="2200" i="1" dirty="0">
                <a:solidFill>
                  <a:srgbClr val="002060"/>
                </a:solidFill>
                <a:latin typeface="Times New Roman" panose="02020603050405020304" pitchFamily="18" charset="0"/>
                <a:cs typeface="Times New Roman" panose="02020603050405020304" pitchFamily="18" charset="0"/>
              </a:rPr>
              <a:t> </a:t>
            </a:r>
            <a:r>
              <a:rPr lang="en-US" sz="2200" i="1" dirty="0" err="1">
                <a:solidFill>
                  <a:srgbClr val="002060"/>
                </a:solidFill>
                <a:latin typeface="Times New Roman" panose="02020603050405020304" pitchFamily="18" charset="0"/>
                <a:cs typeface="Times New Roman" panose="02020603050405020304" pitchFamily="18" charset="0"/>
              </a:rPr>
              <a:t>MongoUrl</a:t>
            </a:r>
            <a:r>
              <a:rPr lang="en-US" sz="2200" i="1" dirty="0">
                <a:solidFill>
                  <a:srgbClr val="002060"/>
                </a:solidFill>
                <a:latin typeface="Times New Roman" panose="02020603050405020304" pitchFamily="18" charset="0"/>
                <a:cs typeface="Times New Roman" panose="02020603050405020304" pitchFamily="18" charset="0"/>
              </a:rPr>
              <a:t>("</a:t>
            </a:r>
            <a:r>
              <a:rPr lang="en-US" sz="2200" i="1" dirty="0" err="1">
                <a:solidFill>
                  <a:srgbClr val="002060"/>
                </a:solidFill>
                <a:latin typeface="Times New Roman" panose="02020603050405020304" pitchFamily="18" charset="0"/>
                <a:cs typeface="Times New Roman" panose="02020603050405020304" pitchFamily="18" charset="0"/>
              </a:rPr>
              <a:t>mongodb</a:t>
            </a:r>
            <a:r>
              <a:rPr lang="en-US" sz="2200" i="1" dirty="0">
                <a:solidFill>
                  <a:srgbClr val="002060"/>
                </a:solidFill>
                <a:latin typeface="Times New Roman" panose="02020603050405020304" pitchFamily="18" charset="0"/>
                <a:cs typeface="Times New Roman" panose="02020603050405020304" pitchFamily="18" charset="0"/>
              </a:rPr>
              <a:t>://localhost:27017"));</a:t>
            </a:r>
            <a:endParaRPr lang="en-US" sz="2200" dirty="0">
              <a:solidFill>
                <a:srgbClr val="002060"/>
              </a:solidFill>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Sử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Create (</a:t>
            </a:r>
            <a:r>
              <a:rPr lang="en-US" sz="2200" dirty="0" err="1">
                <a:latin typeface="Times New Roman" panose="02020603050405020304" pitchFamily="18" charset="0"/>
                <a:cs typeface="Times New Roman" panose="02020603050405020304" pitchFamily="18" charset="0"/>
              </a:rPr>
              <a:t>tĩnh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lớp</a:t>
            </a:r>
            <a:r>
              <a:rPr lang="en-US" sz="2200" dirty="0">
                <a:latin typeface="Times New Roman" panose="02020603050405020304" pitchFamily="18" charset="0"/>
                <a:cs typeface="Times New Roman" panose="02020603050405020304" pitchFamily="18" charset="0"/>
              </a:rPr>
              <a:t> Client:</a:t>
            </a:r>
          </a:p>
          <a:p>
            <a:r>
              <a:rPr lang="en-US" sz="2200" b="1" i="1" dirty="0">
                <a:latin typeface="Times New Roman" panose="02020603050405020304" pitchFamily="18" charset="0"/>
                <a:cs typeface="Times New Roman" panose="02020603050405020304" pitchFamily="18" charset="0"/>
              </a:rPr>
              <a:t>     </a:t>
            </a:r>
            <a:r>
              <a:rPr lang="en-US" sz="2200" b="1" i="1" dirty="0" smtClean="0">
                <a:latin typeface="Times New Roman" panose="02020603050405020304" pitchFamily="18" charset="0"/>
                <a:cs typeface="Times New Roman" panose="02020603050405020304" pitchFamily="18" charset="0"/>
              </a:rPr>
              <a:t>	</a:t>
            </a:r>
            <a:r>
              <a:rPr lang="en-US" sz="2200" b="1" i="1" dirty="0" err="1" smtClean="0">
                <a:solidFill>
                  <a:srgbClr val="002060"/>
                </a:solidFill>
                <a:latin typeface="Times New Roman" panose="02020603050405020304" pitchFamily="18" charset="0"/>
                <a:cs typeface="Times New Roman" panose="02020603050405020304" pitchFamily="18" charset="0"/>
              </a:rPr>
              <a:t>var</a:t>
            </a:r>
            <a:r>
              <a:rPr lang="en-US" sz="2200" i="1" dirty="0" smtClean="0">
                <a:solidFill>
                  <a:srgbClr val="002060"/>
                </a:solidFill>
                <a:latin typeface="Times New Roman" panose="02020603050405020304" pitchFamily="18" charset="0"/>
                <a:cs typeface="Times New Roman" panose="02020603050405020304" pitchFamily="18" charset="0"/>
              </a:rPr>
              <a:t> </a:t>
            </a:r>
            <a:r>
              <a:rPr lang="en-US" sz="2200" i="1" dirty="0">
                <a:solidFill>
                  <a:srgbClr val="002060"/>
                </a:solidFill>
                <a:latin typeface="Times New Roman" panose="02020603050405020304" pitchFamily="18" charset="0"/>
                <a:cs typeface="Times New Roman" panose="02020603050405020304" pitchFamily="18" charset="0"/>
              </a:rPr>
              <a:t>client = </a:t>
            </a:r>
            <a:r>
              <a:rPr lang="en-US" sz="2200" b="1" i="1" dirty="0">
                <a:solidFill>
                  <a:srgbClr val="002060"/>
                </a:solidFill>
                <a:latin typeface="Times New Roman" panose="02020603050405020304" pitchFamily="18" charset="0"/>
                <a:cs typeface="Times New Roman" panose="02020603050405020304" pitchFamily="18" charset="0"/>
              </a:rPr>
              <a:t>new</a:t>
            </a:r>
            <a:r>
              <a:rPr lang="en-US" sz="2200" i="1" dirty="0">
                <a:solidFill>
                  <a:srgbClr val="002060"/>
                </a:solidFill>
                <a:latin typeface="Times New Roman" panose="02020603050405020304" pitchFamily="18" charset="0"/>
                <a:cs typeface="Times New Roman" panose="02020603050405020304" pitchFamily="18" charset="0"/>
              </a:rPr>
              <a:t> </a:t>
            </a:r>
            <a:r>
              <a:rPr lang="en-US" sz="2200" i="1" dirty="0" err="1">
                <a:solidFill>
                  <a:srgbClr val="002060"/>
                </a:solidFill>
                <a:latin typeface="Times New Roman" panose="02020603050405020304" pitchFamily="18" charset="0"/>
                <a:cs typeface="Times New Roman" panose="02020603050405020304" pitchFamily="18" charset="0"/>
              </a:rPr>
              <a:t>MongoClient</a:t>
            </a:r>
            <a:r>
              <a:rPr lang="en-US" sz="2200" i="1" dirty="0">
                <a:solidFill>
                  <a:srgbClr val="002060"/>
                </a:solidFill>
                <a:latin typeface="Times New Roman" panose="02020603050405020304" pitchFamily="18" charset="0"/>
                <a:cs typeface="Times New Roman" panose="02020603050405020304" pitchFamily="18" charset="0"/>
              </a:rPr>
              <a:t>(</a:t>
            </a:r>
            <a:r>
              <a:rPr lang="en-US" sz="2200" i="1" dirty="0" err="1">
                <a:solidFill>
                  <a:srgbClr val="002060"/>
                </a:solidFill>
                <a:latin typeface="Times New Roman" panose="02020603050405020304" pitchFamily="18" charset="0"/>
                <a:cs typeface="Times New Roman" panose="02020603050405020304" pitchFamily="18" charset="0"/>
              </a:rPr>
              <a:t>MongoUrl.Create</a:t>
            </a:r>
            <a:r>
              <a:rPr lang="en-US" sz="2200" i="1" dirty="0">
                <a:solidFill>
                  <a:srgbClr val="002060"/>
                </a:solidFill>
                <a:latin typeface="Times New Roman" panose="02020603050405020304" pitchFamily="18" charset="0"/>
                <a:cs typeface="Times New Roman" panose="02020603050405020304" pitchFamily="18" charset="0"/>
              </a:rPr>
              <a:t>("</a:t>
            </a:r>
            <a:r>
              <a:rPr lang="en-US" sz="2200" i="1" dirty="0" err="1">
                <a:solidFill>
                  <a:srgbClr val="002060"/>
                </a:solidFill>
                <a:latin typeface="Times New Roman" panose="02020603050405020304" pitchFamily="18" charset="0"/>
                <a:cs typeface="Times New Roman" panose="02020603050405020304" pitchFamily="18" charset="0"/>
              </a:rPr>
              <a:t>mongodb</a:t>
            </a:r>
            <a:r>
              <a:rPr lang="en-US" sz="2200" i="1" dirty="0">
                <a:solidFill>
                  <a:srgbClr val="002060"/>
                </a:solidFill>
                <a:latin typeface="Times New Roman" panose="02020603050405020304" pitchFamily="18" charset="0"/>
                <a:cs typeface="Times New Roman" panose="02020603050405020304" pitchFamily="18" charset="0"/>
              </a:rPr>
              <a:t>://localhost:27017"));</a:t>
            </a:r>
            <a:endParaRPr lang="en-US" sz="2200" b="1" dirty="0">
              <a:solidFill>
                <a:srgbClr val="002060"/>
              </a:solidFill>
              <a:latin typeface="Times New Roman" panose="02020603050405020304" pitchFamily="18" charset="0"/>
              <a:cs typeface="Times New Roman" panose="02020603050405020304" pitchFamily="18" charset="0"/>
            </a:endParaRPr>
          </a:p>
        </p:txBody>
      </p:sp>
      <p:sp>
        <p:nvSpPr>
          <p:cNvPr id="4" name="Rectangle 3"/>
          <p:cNvSpPr/>
          <p:nvPr/>
        </p:nvSpPr>
        <p:spPr>
          <a:xfrm>
            <a:off x="2175173" y="0"/>
            <a:ext cx="7902613" cy="707886"/>
          </a:xfrm>
          <a:prstGeom prst="rect">
            <a:avLst/>
          </a:prstGeom>
          <a:noFill/>
        </p:spPr>
        <p:txBody>
          <a:bodyPr wrap="none" lIns="91440" tIns="45720" rIns="91440" bIns="45720">
            <a:spAutoFit/>
          </a:bodyPr>
          <a:lstStyle/>
          <a:p>
            <a:pPr algn="ct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VI.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Truy</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vấn</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dữ</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liệu</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trên</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C#/.NET:</a:t>
            </a:r>
            <a:endParaRPr lang="en-US" sz="40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3216512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8977" y="844061"/>
            <a:ext cx="11015004" cy="2523768"/>
          </a:xfrm>
          <a:prstGeom prst="rect">
            <a:avLst/>
          </a:prstGeom>
          <a:noFill/>
        </p:spPr>
        <p:txBody>
          <a:bodyPr wrap="square" rtlCol="0">
            <a:spAutoFit/>
          </a:bodyPr>
          <a:lstStyle/>
          <a:p>
            <a:pPr algn="just"/>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err="1" smtClean="0">
                <a:solidFill>
                  <a:srgbClr val="C00000"/>
                </a:solidFill>
                <a:latin typeface="Times New Roman" panose="02020603050405020304" pitchFamily="18" charset="0"/>
                <a:cs typeface="Times New Roman" panose="02020603050405020304" pitchFamily="18" charset="0"/>
              </a:rPr>
              <a:t>Lấy</a:t>
            </a:r>
            <a:r>
              <a:rPr lang="en-US" sz="2400" b="1" u="sng" dirty="0" smtClean="0">
                <a:solidFill>
                  <a:srgbClr val="C00000"/>
                </a:solidFill>
                <a:latin typeface="Times New Roman" panose="02020603050405020304" pitchFamily="18" charset="0"/>
                <a:cs typeface="Times New Roman" panose="02020603050405020304" pitchFamily="18" charset="0"/>
              </a:rPr>
              <a:t> Database:</a:t>
            </a:r>
          </a:p>
          <a:p>
            <a:pPr algn="just"/>
            <a:endParaRPr lang="en-US" sz="2200" dirty="0" smtClean="0">
              <a:latin typeface="Times New Roman" panose="02020603050405020304" pitchFamily="18" charset="0"/>
              <a:cs typeface="Times New Roman" panose="02020603050405020304" pitchFamily="18" charset="0"/>
            </a:endParaRPr>
          </a:p>
          <a:p>
            <a:pPr algn="just"/>
            <a:r>
              <a:rPr lang="vi-VN" sz="2200" dirty="0" smtClean="0">
                <a:latin typeface="Times New Roman" panose="02020603050405020304" pitchFamily="18" charset="0"/>
                <a:cs typeface="Times New Roman" panose="02020603050405020304" pitchFamily="18" charset="0"/>
              </a:rPr>
              <a:t>Phương pháp </a:t>
            </a:r>
            <a:r>
              <a:rPr lang="vi-VN" sz="2200" dirty="0">
                <a:latin typeface="Times New Roman" panose="02020603050405020304" pitchFamily="18" charset="0"/>
                <a:cs typeface="Times New Roman" panose="02020603050405020304" pitchFamily="18" charset="0"/>
              </a:rPr>
              <a:t>GetDatabase trả về một đối tượng là một đại diện của một cơ sở dữ liệu:</a:t>
            </a:r>
            <a:endParaRPr lang="en-US" sz="2200" dirty="0" smtClean="0">
              <a:latin typeface="Times New Roman" panose="02020603050405020304" pitchFamily="18" charset="0"/>
              <a:cs typeface="Times New Roman" panose="02020603050405020304" pitchFamily="18" charset="0"/>
            </a:endParaRPr>
          </a:p>
          <a:p>
            <a:pPr algn="just"/>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IMongoDatabase</a:t>
            </a:r>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db</a:t>
            </a:r>
            <a:r>
              <a:rPr lang="en-US" sz="2200" b="1" dirty="0">
                <a:solidFill>
                  <a:srgbClr val="002060"/>
                </a:solidFill>
                <a:latin typeface="Times New Roman" panose="02020603050405020304" pitchFamily="18" charset="0"/>
                <a:cs typeface="Times New Roman" panose="02020603050405020304" pitchFamily="18" charset="0"/>
              </a:rPr>
              <a:t> = </a:t>
            </a:r>
            <a:r>
              <a:rPr lang="en-US" sz="2200" b="1" dirty="0" err="1">
                <a:solidFill>
                  <a:srgbClr val="002060"/>
                </a:solidFill>
                <a:latin typeface="Times New Roman" panose="02020603050405020304" pitchFamily="18" charset="0"/>
                <a:cs typeface="Times New Roman" panose="02020603050405020304" pitchFamily="18" charset="0"/>
              </a:rPr>
              <a:t>client.GetDatabase</a:t>
            </a:r>
            <a:r>
              <a:rPr lang="en-US" sz="2200" b="1" dirty="0">
                <a:solidFill>
                  <a:srgbClr val="002060"/>
                </a:solidFill>
                <a:latin typeface="Times New Roman" panose="02020603050405020304" pitchFamily="18" charset="0"/>
                <a:cs typeface="Times New Roman" panose="02020603050405020304" pitchFamily="18" charset="0"/>
              </a:rPr>
              <a:t>("</a:t>
            </a:r>
            <a:r>
              <a:rPr lang="en-US" sz="2200" b="1" dirty="0" err="1">
                <a:solidFill>
                  <a:srgbClr val="002060"/>
                </a:solidFill>
                <a:latin typeface="Times New Roman" panose="02020603050405020304" pitchFamily="18" charset="0"/>
                <a:cs typeface="Times New Roman" panose="02020603050405020304" pitchFamily="18" charset="0"/>
              </a:rPr>
              <a:t>Database_name</a:t>
            </a:r>
            <a:r>
              <a:rPr lang="en-US" sz="2200" b="1" dirty="0" smtClean="0">
                <a:solidFill>
                  <a:srgbClr val="002060"/>
                </a:solidFill>
                <a:latin typeface="Times New Roman" panose="02020603050405020304" pitchFamily="18" charset="0"/>
                <a:cs typeface="Times New Roman" panose="02020603050405020304" pitchFamily="18" charset="0"/>
              </a:rPr>
              <a:t>");</a:t>
            </a:r>
          </a:p>
          <a:p>
            <a:pPr algn="just"/>
            <a:r>
              <a:rPr lang="vi-VN" sz="2200" dirty="0">
                <a:latin typeface="Times New Roman" panose="02020603050405020304" pitchFamily="18" charset="0"/>
                <a:cs typeface="Times New Roman" panose="02020603050405020304" pitchFamily="18" charset="0"/>
              </a:rPr>
              <a:t>Nếu </a:t>
            </a:r>
            <a:r>
              <a:rPr lang="en-US" sz="2200" dirty="0" err="1" smtClean="0">
                <a:latin typeface="Times New Roman" panose="02020603050405020304" pitchFamily="18" charset="0"/>
                <a:cs typeface="Times New Roman" panose="02020603050405020304" pitchFamily="18" charset="0"/>
              </a:rPr>
              <a:t>Database_name</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không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tồn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tại</a:t>
            </a:r>
            <a:r>
              <a:rPr lang="vi-VN" sz="2200" dirty="0" smtClean="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sẽ tự tạo mới trong </a:t>
            </a:r>
            <a:r>
              <a:rPr lang="vi-VN" sz="2200" dirty="0" smtClean="0">
                <a:latin typeface="Times New Roman" panose="02020603050405020304" pitchFamily="18" charset="0"/>
                <a:cs typeface="Times New Roman" panose="02020603050405020304" pitchFamily="18" charset="0"/>
              </a:rPr>
              <a:t>server</a:t>
            </a:r>
            <a:r>
              <a:rPr lang="en-US" sz="2200" dirty="0" smtClean="0">
                <a:latin typeface="Times New Roman" panose="02020603050405020304" pitchFamily="18" charset="0"/>
                <a:cs typeface="Times New Roman" panose="02020603050405020304" pitchFamily="18" charset="0"/>
              </a:rPr>
              <a:t>.</a:t>
            </a:r>
          </a:p>
          <a:p>
            <a:pPr algn="just"/>
            <a:r>
              <a:rPr lang="en-US" sz="2200" dirty="0">
                <a:latin typeface="Times New Roman" panose="02020603050405020304" pitchFamily="18" charset="0"/>
                <a:cs typeface="Times New Roman" panose="02020603050405020304" pitchFamily="18" charset="0"/>
              </a:rPr>
              <a:t>	</a:t>
            </a:r>
            <a:endParaRPr lang="en-US" sz="2200" b="1" dirty="0" smtClean="0">
              <a:solidFill>
                <a:srgbClr val="002060"/>
              </a:solidFill>
              <a:latin typeface="Times New Roman" panose="02020603050405020304" pitchFamily="18" charset="0"/>
              <a:cs typeface="Times New Roman" panose="02020603050405020304" pitchFamily="18" charset="0"/>
            </a:endParaRPr>
          </a:p>
          <a:p>
            <a:pPr algn="just"/>
            <a:r>
              <a:rPr lang="en-US" sz="2400" b="1" u="sng" dirty="0">
                <a:solidFill>
                  <a:srgbClr val="C00000"/>
                </a:solidFill>
                <a:latin typeface="Times New Roman" panose="02020603050405020304" pitchFamily="18" charset="0"/>
                <a:cs typeface="Times New Roman" panose="02020603050405020304" pitchFamily="18" charset="0"/>
              </a:rPr>
              <a:t>*</a:t>
            </a:r>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T</a:t>
            </a:r>
            <a:r>
              <a:rPr lang="en-US" sz="2400" b="1" u="sng" dirty="0" err="1" smtClean="0">
                <a:solidFill>
                  <a:srgbClr val="C00000"/>
                </a:solidFill>
                <a:latin typeface="Times New Roman" panose="02020603050405020304" pitchFamily="18" charset="0"/>
                <a:cs typeface="Times New Roman" panose="02020603050405020304" pitchFamily="18" charset="0"/>
              </a:rPr>
              <a:t>ạo</a:t>
            </a:r>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a:solidFill>
                  <a:srgbClr val="C00000"/>
                </a:solidFill>
                <a:latin typeface="Times New Roman" panose="02020603050405020304" pitchFamily="18" charset="0"/>
                <a:cs typeface="Times New Roman" panose="02020603050405020304" pitchFamily="18" charset="0"/>
              </a:rPr>
              <a:t>collection</a:t>
            </a:r>
            <a:r>
              <a:rPr lang="en-US" sz="2400" b="1" u="sng" dirty="0" smtClean="0">
                <a:solidFill>
                  <a:srgbClr val="C00000"/>
                </a:solidFill>
                <a:latin typeface="Times New Roman" panose="02020603050405020304" pitchFamily="18" charset="0"/>
                <a:cs typeface="Times New Roman" panose="02020603050405020304" pitchFamily="18" charset="0"/>
              </a:rPr>
              <a:t>:</a:t>
            </a:r>
          </a:p>
        </p:txBody>
      </p:sp>
      <p:sp>
        <p:nvSpPr>
          <p:cNvPr id="4" name="Rectangle 3"/>
          <p:cNvSpPr/>
          <p:nvPr/>
        </p:nvSpPr>
        <p:spPr>
          <a:xfrm>
            <a:off x="2175173" y="0"/>
            <a:ext cx="7902613" cy="707886"/>
          </a:xfrm>
          <a:prstGeom prst="rect">
            <a:avLst/>
          </a:prstGeom>
          <a:noFill/>
        </p:spPr>
        <p:txBody>
          <a:bodyPr wrap="none" lIns="91440" tIns="45720" rIns="91440" bIns="45720">
            <a:spAutoFit/>
          </a:bodyPr>
          <a:lstStyle/>
          <a:p>
            <a:pPr algn="ct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VI.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Truy</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vấn</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dữ</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liệu</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trên</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C#/.NET:</a:t>
            </a:r>
            <a:endParaRPr lang="en-US" sz="40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76" y="3609207"/>
            <a:ext cx="5400691" cy="25665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609207"/>
            <a:ext cx="5694443" cy="2566510"/>
          </a:xfrm>
          <a:prstGeom prst="rect">
            <a:avLst/>
          </a:prstGeom>
        </p:spPr>
      </p:pic>
    </p:spTree>
    <p:extLst>
      <p:ext uri="{BB962C8B-B14F-4D97-AF65-F5344CB8AC3E}">
        <p14:creationId xmlns:p14="http://schemas.microsoft.com/office/powerpoint/2010/main" val="79209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Rectangle 1"/>
          <p:cNvSpPr/>
          <p:nvPr/>
        </p:nvSpPr>
        <p:spPr>
          <a:xfrm>
            <a:off x="2773616" y="0"/>
            <a:ext cx="6644768" cy="861774"/>
          </a:xfrm>
          <a:prstGeom prst="rect">
            <a:avLst/>
          </a:prstGeom>
          <a:noFill/>
        </p:spPr>
        <p:txBody>
          <a:bodyPr wrap="none" lIns="91440" tIns="45720" rIns="91440" bIns="45720">
            <a:spAutoFit/>
          </a:bodyPr>
          <a:lstStyle/>
          <a:p>
            <a:pPr algn="ct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I.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Giới</a:t>
            </a: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thiệu</a:t>
            </a: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tổng</a:t>
            </a: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quan</a:t>
            </a:r>
            <a:r>
              <a:rPr lang="en-US" sz="5000" b="1"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a:t>
            </a:r>
            <a:endParaRPr lang="en-US" sz="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544285" y="1077685"/>
            <a:ext cx="7380515" cy="4462760"/>
          </a:xfrm>
          <a:prstGeom prst="rect">
            <a:avLst/>
          </a:prstGeom>
          <a:noFill/>
        </p:spPr>
        <p:txBody>
          <a:bodyPr wrap="square" rtlCol="0">
            <a:spAutoFit/>
          </a:bodyPr>
          <a:lstStyle/>
          <a:p>
            <a:r>
              <a:rPr lang="en-US" sz="2400" b="1" u="sng" dirty="0">
                <a:solidFill>
                  <a:schemeClr val="accent6">
                    <a:lumMod val="50000"/>
                  </a:schemeClr>
                </a:solidFill>
                <a:latin typeface="Times New Roman" panose="02020603050405020304" pitchFamily="18" charset="0"/>
                <a:cs typeface="Times New Roman" panose="02020603050405020304" pitchFamily="18" charset="0"/>
              </a:rPr>
              <a:t>1</a:t>
            </a:r>
            <a:r>
              <a:rPr lang="en-US" sz="2400" b="1" u="sng" dirty="0" smtClean="0">
                <a:solidFill>
                  <a:schemeClr val="accent6">
                    <a:lumMod val="50000"/>
                  </a:schemeClr>
                </a:solidFill>
                <a:latin typeface="Times New Roman" panose="02020603050405020304" pitchFamily="18" charset="0"/>
                <a:cs typeface="Times New Roman" panose="02020603050405020304" pitchFamily="18" charset="0"/>
              </a:rPr>
              <a:t>. NoSQL </a:t>
            </a:r>
            <a:r>
              <a:rPr lang="en-US" sz="2400" b="1" u="sng" dirty="0" err="1">
                <a:solidFill>
                  <a:schemeClr val="accent6">
                    <a:lumMod val="50000"/>
                  </a:schemeClr>
                </a:solidFill>
                <a:latin typeface="Times New Roman" panose="02020603050405020304" pitchFamily="18" charset="0"/>
                <a:cs typeface="Times New Roman" panose="02020603050405020304" pitchFamily="18" charset="0"/>
              </a:rPr>
              <a:t>là</a:t>
            </a:r>
            <a:r>
              <a:rPr lang="en-US" sz="2400" b="1" u="sng" dirty="0">
                <a:solidFill>
                  <a:schemeClr val="accent6">
                    <a:lumMod val="50000"/>
                  </a:schemeClr>
                </a:solidFill>
                <a:latin typeface="Times New Roman" panose="02020603050405020304" pitchFamily="18" charset="0"/>
                <a:cs typeface="Times New Roman" panose="02020603050405020304" pitchFamily="18" charset="0"/>
              </a:rPr>
              <a:t> </a:t>
            </a:r>
            <a:r>
              <a:rPr lang="en-US" sz="2400" b="1" u="sng" dirty="0" err="1">
                <a:solidFill>
                  <a:schemeClr val="accent6">
                    <a:lumMod val="50000"/>
                  </a:schemeClr>
                </a:solidFill>
                <a:latin typeface="Times New Roman" panose="02020603050405020304" pitchFamily="18" charset="0"/>
                <a:cs typeface="Times New Roman" panose="02020603050405020304" pitchFamily="18" charset="0"/>
              </a:rPr>
              <a:t>gì</a:t>
            </a:r>
            <a:r>
              <a:rPr lang="en-US" sz="2400" b="1" u="sng" dirty="0">
                <a:solidFill>
                  <a:schemeClr val="accent6">
                    <a:lumMod val="50000"/>
                  </a:schemeClr>
                </a:solidFill>
                <a:latin typeface="Times New Roman" panose="02020603050405020304" pitchFamily="18" charset="0"/>
                <a:cs typeface="Times New Roman" panose="02020603050405020304" pitchFamily="18" charset="0"/>
              </a:rPr>
              <a:t>?</a:t>
            </a:r>
          </a:p>
          <a:p>
            <a:pPr algn="just"/>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 NoSQL (</a:t>
            </a:r>
            <a:r>
              <a:rPr lang="en-US" sz="2200" dirty="0">
                <a:latin typeface="Times New Roman" panose="02020603050405020304" pitchFamily="18" charset="0"/>
                <a:cs typeface="Times New Roman" panose="02020603050405020304" pitchFamily="18" charset="0"/>
              </a:rPr>
              <a:t>None-Relational </a:t>
            </a:r>
            <a:r>
              <a:rPr lang="en-US" sz="2200" dirty="0" smtClean="0">
                <a:latin typeface="Times New Roman" panose="02020603050405020304" pitchFamily="18" charset="0"/>
                <a:cs typeface="Times New Roman" panose="02020603050405020304" pitchFamily="18" charset="0"/>
              </a:rPr>
              <a:t>SQL) </a:t>
            </a:r>
            <a:r>
              <a:rPr lang="en-US" sz="2200" dirty="0" err="1" smtClean="0">
                <a:latin typeface="Times New Roman" panose="02020603050405020304" pitchFamily="18" charset="0"/>
                <a:cs typeface="Times New Roman" panose="02020603050405020304" pitchFamily="18" charset="0"/>
              </a:rPr>
              <a:t>là</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1 </a:t>
            </a:r>
            <a:r>
              <a:rPr lang="en-US" sz="2200" dirty="0" err="1">
                <a:latin typeface="Times New Roman" panose="02020603050405020304" pitchFamily="18" charset="0"/>
                <a:cs typeface="Times New Roman" panose="02020603050405020304" pitchFamily="18" charset="0"/>
              </a:rPr>
              <a:t>dạng</a:t>
            </a:r>
            <a:r>
              <a:rPr lang="en-US" sz="2200" dirty="0">
                <a:latin typeface="Times New Roman" panose="02020603050405020304" pitchFamily="18" charset="0"/>
                <a:cs typeface="Times New Roman" panose="02020603050405020304" pitchFamily="18" charset="0"/>
              </a:rPr>
              <a:t> CSDL </a:t>
            </a:r>
            <a:r>
              <a:rPr lang="en-US" sz="2200" dirty="0" err="1">
                <a:latin typeface="Times New Roman" panose="02020603050405020304" pitchFamily="18" charset="0"/>
                <a:cs typeface="Times New Roman" panose="02020603050405020304" pitchFamily="18" charset="0"/>
              </a:rPr>
              <a:t>mã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nguồn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Transact-SQL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vấn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endParaRPr lang="en-US" sz="2200" dirty="0" smtClean="0">
              <a:latin typeface="Times New Roman" panose="02020603050405020304" pitchFamily="18" charset="0"/>
              <a:cs typeface="Times New Roman" panose="02020603050405020304" pitchFamily="18" charset="0"/>
            </a:endParaRPr>
          </a:p>
          <a:p>
            <a:pPr algn="just"/>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đời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năm</a:t>
            </a:r>
            <a:r>
              <a:rPr lang="en-US" sz="2200" dirty="0">
                <a:latin typeface="Times New Roman" panose="02020603050405020304" pitchFamily="18" charset="0"/>
                <a:cs typeface="Times New Roman" panose="02020603050405020304" pitchFamily="18" charset="0"/>
              </a:rPr>
              <a:t> 1998 </a:t>
            </a:r>
            <a:r>
              <a:rPr lang="en-US" sz="2200" dirty="0" err="1">
                <a:latin typeface="Times New Roman" panose="02020603050405020304" pitchFamily="18" charset="0"/>
                <a:cs typeface="Times New Roman" panose="02020603050405020304" pitchFamily="18" charset="0"/>
              </a:rPr>
              <a:t>bởi</a:t>
            </a:r>
            <a:r>
              <a:rPr lang="en-US" sz="2200" dirty="0">
                <a:latin typeface="Times New Roman" panose="02020603050405020304" pitchFamily="18" charset="0"/>
                <a:cs typeface="Times New Roman" panose="02020603050405020304" pitchFamily="18" charset="0"/>
              </a:rPr>
              <a:t> Carlo </a:t>
            </a:r>
            <a:r>
              <a:rPr lang="en-US" sz="2200" dirty="0" err="1" smtClean="0">
                <a:latin typeface="Times New Roman" panose="02020603050405020304" pitchFamily="18" charset="0"/>
                <a:cs typeface="Times New Roman" panose="02020603050405020304" pitchFamily="18" charset="0"/>
              </a:rPr>
              <a:t>Strozzi</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gn="just"/>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Được</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Javascript</a:t>
            </a:r>
            <a:r>
              <a:rPr lang="en-US" sz="2200" dirty="0">
                <a:latin typeface="Times New Roman" panose="02020603050405020304" pitchFamily="18" charset="0"/>
                <a:cs typeface="Times New Roman" panose="02020603050405020304" pitchFamily="18" charset="0"/>
              </a:rPr>
              <a:t> Framework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kiểu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JSON.</a:t>
            </a:r>
          </a:p>
          <a:p>
            <a:pPr algn="just"/>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Thuật</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ngữ</a:t>
            </a:r>
            <a:r>
              <a:rPr lang="en-US" sz="2200" dirty="0">
                <a:latin typeface="Times New Roman" panose="02020603050405020304" pitchFamily="18" charset="0"/>
                <a:cs typeface="Times New Roman" panose="02020603050405020304" pitchFamily="18" charset="0"/>
              </a:rPr>
              <a:t> NoSQL </a:t>
            </a:r>
            <a:r>
              <a:rPr lang="en-US" sz="2200" dirty="0" err="1">
                <a:latin typeface="Times New Roman" panose="02020603050405020304" pitchFamily="18" charset="0"/>
                <a:cs typeface="Times New Roman" panose="02020603050405020304" pitchFamily="18" charset="0"/>
              </a:rPr>
              <a:t>đánh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dấu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 CSDL </a:t>
            </a:r>
            <a:r>
              <a:rPr lang="en-US" sz="2200" dirty="0" err="1">
                <a:latin typeface="Times New Roman" panose="02020603050405020304" pitchFamily="18" charset="0"/>
                <a:cs typeface="Times New Roman" panose="02020603050405020304" pitchFamily="18" charset="0"/>
              </a:rPr>
              <a:t>mới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tán</a:t>
            </a:r>
            <a:r>
              <a:rPr lang="en-US" sz="2200" dirty="0">
                <a:latin typeface="Times New Roman" panose="02020603050405020304" pitchFamily="18" charset="0"/>
                <a:cs typeface="Times New Roman" panose="02020603050405020304" pitchFamily="18" charset="0"/>
              </a:rPr>
              <a:t> (distributed) + </a:t>
            </a:r>
            <a:r>
              <a:rPr lang="en-US" sz="2200" dirty="0" err="1">
                <a:latin typeface="Times New Roman" panose="02020603050405020304" pitchFamily="18" charset="0"/>
                <a:cs typeface="Times New Roman" panose="02020603050405020304" pitchFamily="18" charset="0"/>
              </a:rPr>
              <a:t>không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ràng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buộc</a:t>
            </a:r>
            <a:r>
              <a:rPr lang="en-US" sz="2200" dirty="0">
                <a:latin typeface="Times New Roman" panose="02020603050405020304" pitchFamily="18" charset="0"/>
                <a:cs typeface="Times New Roman" panose="02020603050405020304" pitchFamily="18" charset="0"/>
              </a:rPr>
              <a:t> (non-relational).</a:t>
            </a:r>
          </a:p>
          <a:p>
            <a:endParaRPr lang="en-US" dirty="0"/>
          </a:p>
        </p:txBody>
      </p:sp>
      <p:pic>
        <p:nvPicPr>
          <p:cNvPr id="4" name="Picture 3"/>
          <p:cNvPicPr>
            <a:picLocks noChangeAspect="1"/>
          </p:cNvPicPr>
          <p:nvPr/>
        </p:nvPicPr>
        <p:blipFill>
          <a:blip r:embed="rId2"/>
          <a:stretch>
            <a:fillRect/>
          </a:stretch>
        </p:blipFill>
        <p:spPr>
          <a:xfrm>
            <a:off x="8341432" y="1778243"/>
            <a:ext cx="2577250" cy="3301513"/>
          </a:xfrm>
          <a:prstGeom prst="rect">
            <a:avLst/>
          </a:prstGeom>
        </p:spPr>
      </p:pic>
    </p:spTree>
    <p:extLst>
      <p:ext uri="{BB962C8B-B14F-4D97-AF65-F5344CB8AC3E}">
        <p14:creationId xmlns:p14="http://schemas.microsoft.com/office/powerpoint/2010/main" val="9924098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7579" y="899563"/>
            <a:ext cx="10678778" cy="5170646"/>
          </a:xfrm>
          <a:prstGeom prst="rect">
            <a:avLst/>
          </a:prstGeom>
          <a:noFill/>
        </p:spPr>
        <p:txBody>
          <a:bodyPr wrap="square" rtlCol="0">
            <a:spAutoFit/>
          </a:bodyPr>
          <a:lstStyle/>
          <a:p>
            <a:pPr algn="just"/>
            <a:r>
              <a:rPr lang="en-US" sz="2400" b="1" u="sng" dirty="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Tạo</a:t>
            </a:r>
            <a:r>
              <a:rPr lang="en-US" sz="2400" b="1" u="sng" dirty="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đối</a:t>
            </a:r>
            <a:r>
              <a:rPr lang="en-US" sz="2400" b="1" u="sng" dirty="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tượng</a:t>
            </a:r>
            <a:r>
              <a:rPr lang="en-US" sz="2400" b="1" u="sng" dirty="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Bson</a:t>
            </a:r>
            <a:r>
              <a:rPr lang="en-US" sz="2400" b="1" u="sng" dirty="0">
                <a:solidFill>
                  <a:srgbClr val="C00000"/>
                </a:solidFill>
                <a:latin typeface="Times New Roman" panose="02020603050405020304" pitchFamily="18" charset="0"/>
                <a:cs typeface="Times New Roman" panose="02020603050405020304" pitchFamily="18" charset="0"/>
              </a:rPr>
              <a:t> (key :</a:t>
            </a:r>
            <a:r>
              <a:rPr lang="en-US" sz="2400" b="1" u="sng" dirty="0" smtClean="0">
                <a:solidFill>
                  <a:srgbClr val="C00000"/>
                </a:solidFill>
                <a:latin typeface="Times New Roman" panose="02020603050405020304" pitchFamily="18" charset="0"/>
                <a:cs typeface="Times New Roman" panose="02020603050405020304" pitchFamily="18" charset="0"/>
              </a:rPr>
              <a:t>value) </a:t>
            </a:r>
            <a:r>
              <a:rPr lang="en-US" sz="2400" b="1" u="sng" dirty="0">
                <a:solidFill>
                  <a:srgbClr val="C00000"/>
                </a:solidFill>
                <a:latin typeface="Times New Roman" panose="02020603050405020304" pitchFamily="18" charset="0"/>
                <a:cs typeface="Times New Roman" panose="02020603050405020304" pitchFamily="18" charset="0"/>
              </a:rPr>
              <a:t>:</a:t>
            </a:r>
            <a:endParaRPr lang="en-US" sz="2400" b="1" u="sng" dirty="0" smtClean="0">
              <a:solidFill>
                <a:srgbClr val="C00000"/>
              </a:solidFill>
              <a:latin typeface="Times New Roman" panose="02020603050405020304" pitchFamily="18" charset="0"/>
              <a:cs typeface="Times New Roman" panose="02020603050405020304" pitchFamily="18" charset="0"/>
            </a:endParaRPr>
          </a:p>
          <a:p>
            <a:pPr algn="just"/>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 G</a:t>
            </a:r>
            <a:r>
              <a:rPr lang="vi-VN" sz="2200" dirty="0" smtClean="0">
                <a:latin typeface="Times New Roman" panose="02020603050405020304" pitchFamily="18" charset="0"/>
                <a:cs typeface="Times New Roman" panose="02020603050405020304" pitchFamily="18" charset="0"/>
              </a:rPr>
              <a:t>ần </a:t>
            </a:r>
            <a:r>
              <a:rPr lang="vi-VN" sz="2200" dirty="0">
                <a:latin typeface="Times New Roman" panose="02020603050405020304" pitchFamily="18" charset="0"/>
                <a:cs typeface="Times New Roman" panose="02020603050405020304" pitchFamily="18" charset="0"/>
              </a:rPr>
              <a:t>giống như kiểu </a:t>
            </a:r>
            <a:r>
              <a:rPr lang="en-US" sz="2200" dirty="0" smtClean="0">
                <a:latin typeface="Times New Roman" panose="02020603050405020304" pitchFamily="18" charset="0"/>
                <a:cs typeface="Times New Roman" panose="02020603050405020304" pitchFamily="18" charset="0"/>
              </a:rPr>
              <a:t>JSON</a:t>
            </a:r>
            <a:r>
              <a:rPr lang="vi-VN" sz="2200" dirty="0" smtClean="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như chúng ta đã biết, giúp dễ dàng theo tác với </a:t>
            </a:r>
            <a:r>
              <a:rPr lang="en-US" sz="2200" dirty="0">
                <a:latin typeface="Times New Roman" panose="02020603050405020304" pitchFamily="18" charset="0"/>
                <a:cs typeface="Times New Roman" panose="02020603050405020304" pitchFamily="18" charset="0"/>
              </a:rPr>
              <a:t>M</a:t>
            </a:r>
            <a:r>
              <a:rPr lang="vi-VN" sz="2200" dirty="0" smtClean="0">
                <a:latin typeface="Times New Roman" panose="02020603050405020304" pitchFamily="18" charset="0"/>
                <a:cs typeface="Times New Roman" panose="02020603050405020304" pitchFamily="18" charset="0"/>
              </a:rPr>
              <a:t>ongoDB</a:t>
            </a:r>
            <a:r>
              <a:rPr lang="en-US" sz="2200" dirty="0" smtClean="0">
                <a:latin typeface="Times New Roman" panose="02020603050405020304" pitchFamily="18" charset="0"/>
                <a:cs typeface="Times New Roman" panose="02020603050405020304" pitchFamily="18" charset="0"/>
              </a:rPr>
              <a:t>.	</a:t>
            </a:r>
          </a:p>
          <a:p>
            <a:pPr algn="just"/>
            <a:endParaRPr lang="en-US" sz="2200" b="1" dirty="0" smtClean="0">
              <a:solidFill>
                <a:srgbClr val="002060"/>
              </a:solidFill>
              <a:latin typeface="Times New Roman" panose="02020603050405020304" pitchFamily="18" charset="0"/>
              <a:cs typeface="Times New Roman" panose="02020603050405020304" pitchFamily="18" charset="0"/>
            </a:endParaRPr>
          </a:p>
          <a:p>
            <a:pPr algn="just"/>
            <a:endParaRPr lang="en-US" sz="2400" b="1" u="sng" dirty="0" smtClean="0">
              <a:solidFill>
                <a:srgbClr val="C00000"/>
              </a:solidFill>
              <a:latin typeface="Times New Roman" panose="02020603050405020304" pitchFamily="18" charset="0"/>
              <a:cs typeface="Times New Roman" panose="02020603050405020304" pitchFamily="18" charset="0"/>
            </a:endParaRPr>
          </a:p>
          <a:p>
            <a:pPr algn="just"/>
            <a:endParaRPr lang="en-US" sz="2400" b="1" u="sng" dirty="0">
              <a:solidFill>
                <a:srgbClr val="C00000"/>
              </a:solidFill>
              <a:latin typeface="Times New Roman" panose="02020603050405020304" pitchFamily="18" charset="0"/>
              <a:cs typeface="Times New Roman" panose="02020603050405020304" pitchFamily="18" charset="0"/>
            </a:endParaRPr>
          </a:p>
          <a:p>
            <a:pPr algn="just"/>
            <a:endParaRPr lang="en-US" sz="2400" b="1" u="sng" dirty="0" smtClean="0">
              <a:solidFill>
                <a:srgbClr val="C00000"/>
              </a:solidFill>
              <a:latin typeface="Times New Roman" panose="02020603050405020304" pitchFamily="18" charset="0"/>
              <a:cs typeface="Times New Roman" panose="02020603050405020304" pitchFamily="18" charset="0"/>
            </a:endParaRPr>
          </a:p>
          <a:p>
            <a:pPr algn="just"/>
            <a:endParaRPr lang="en-US" sz="2400" b="1" u="sng" dirty="0">
              <a:solidFill>
                <a:srgbClr val="C00000"/>
              </a:solidFill>
              <a:latin typeface="Times New Roman" panose="02020603050405020304" pitchFamily="18" charset="0"/>
              <a:cs typeface="Times New Roman" panose="02020603050405020304" pitchFamily="18" charset="0"/>
            </a:endParaRPr>
          </a:p>
          <a:p>
            <a:pPr algn="just"/>
            <a:endParaRPr lang="en-US" sz="2400" b="1" u="sng" dirty="0" smtClean="0">
              <a:solidFill>
                <a:srgbClr val="C00000"/>
              </a:solidFill>
              <a:latin typeface="Times New Roman" panose="02020603050405020304" pitchFamily="18" charset="0"/>
              <a:cs typeface="Times New Roman" panose="02020603050405020304" pitchFamily="18" charset="0"/>
            </a:endParaRPr>
          </a:p>
          <a:p>
            <a:pPr algn="just"/>
            <a:endParaRPr lang="en-US" sz="2400" b="1" u="sng" dirty="0">
              <a:solidFill>
                <a:srgbClr val="C00000"/>
              </a:solidFill>
              <a:latin typeface="Times New Roman" panose="02020603050405020304" pitchFamily="18" charset="0"/>
              <a:cs typeface="Times New Roman" panose="02020603050405020304" pitchFamily="18" charset="0"/>
            </a:endParaRPr>
          </a:p>
          <a:p>
            <a:pPr algn="just"/>
            <a:endParaRPr lang="en-US" sz="2400" b="1" u="sng" dirty="0" smtClean="0">
              <a:solidFill>
                <a:srgbClr val="C00000"/>
              </a:solidFill>
              <a:latin typeface="Times New Roman" panose="02020603050405020304" pitchFamily="18" charset="0"/>
              <a:cs typeface="Times New Roman" panose="02020603050405020304" pitchFamily="18" charset="0"/>
            </a:endParaRPr>
          </a:p>
          <a:p>
            <a:pPr algn="just"/>
            <a:endParaRPr lang="en-US" sz="2400" b="1" u="sng" dirty="0">
              <a:solidFill>
                <a:srgbClr val="C00000"/>
              </a:solidFill>
              <a:latin typeface="Times New Roman" panose="02020603050405020304" pitchFamily="18" charset="0"/>
              <a:cs typeface="Times New Roman" panose="02020603050405020304" pitchFamily="18" charset="0"/>
            </a:endParaRPr>
          </a:p>
          <a:p>
            <a:pPr algn="just"/>
            <a:endParaRPr lang="en-US" sz="2400" b="1" u="sng" dirty="0" smtClean="0">
              <a:solidFill>
                <a:srgbClr val="C00000"/>
              </a:solidFill>
              <a:latin typeface="Times New Roman" panose="02020603050405020304" pitchFamily="18" charset="0"/>
              <a:cs typeface="Times New Roman" panose="02020603050405020304" pitchFamily="18" charset="0"/>
            </a:endParaRPr>
          </a:p>
          <a:p>
            <a:pPr algn="just"/>
            <a:endParaRPr lang="en-US" sz="2400" b="1" u="sng" dirty="0">
              <a:solidFill>
                <a:srgbClr val="C0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2175173" y="0"/>
            <a:ext cx="7902613" cy="707886"/>
          </a:xfrm>
          <a:prstGeom prst="rect">
            <a:avLst/>
          </a:prstGeom>
          <a:noFill/>
        </p:spPr>
        <p:txBody>
          <a:bodyPr wrap="none" lIns="91440" tIns="45720" rIns="91440" bIns="45720">
            <a:spAutoFit/>
          </a:bodyPr>
          <a:lstStyle/>
          <a:p>
            <a:pPr algn="ct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VI.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Truy</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vấn</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dữ</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liệu</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trên</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C#/.NET:</a:t>
            </a:r>
            <a:endParaRPr lang="en-US" sz="40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79" y="2127308"/>
            <a:ext cx="9848784" cy="4435447"/>
          </a:xfrm>
          <a:prstGeom prst="rect">
            <a:avLst/>
          </a:prstGeom>
        </p:spPr>
      </p:pic>
    </p:spTree>
    <p:extLst>
      <p:ext uri="{BB962C8B-B14F-4D97-AF65-F5344CB8AC3E}">
        <p14:creationId xmlns:p14="http://schemas.microsoft.com/office/powerpoint/2010/main" val="3337267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8977" y="844061"/>
            <a:ext cx="11015004" cy="1846659"/>
          </a:xfrm>
          <a:prstGeom prst="rect">
            <a:avLst/>
          </a:prstGeom>
          <a:noFill/>
        </p:spPr>
        <p:txBody>
          <a:bodyPr wrap="square" rtlCol="0">
            <a:spAutoFit/>
          </a:bodyPr>
          <a:lstStyle/>
          <a:p>
            <a:pPr algn="just"/>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err="1" smtClean="0">
                <a:solidFill>
                  <a:srgbClr val="C00000"/>
                </a:solidFill>
                <a:latin typeface="Times New Roman" panose="02020603050405020304" pitchFamily="18" charset="0"/>
                <a:cs typeface="Times New Roman" panose="02020603050405020304" pitchFamily="18" charset="0"/>
              </a:rPr>
              <a:t>Tạo</a:t>
            </a:r>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a:solidFill>
                  <a:srgbClr val="C00000"/>
                </a:solidFill>
                <a:latin typeface="Times New Roman" panose="02020603050405020304" pitchFamily="18" charset="0"/>
                <a:cs typeface="Times New Roman" panose="02020603050405020304" pitchFamily="18" charset="0"/>
              </a:rPr>
              <a:t>collection </a:t>
            </a:r>
            <a:r>
              <a:rPr lang="en-US" sz="2400" b="1" u="sng" dirty="0" err="1">
                <a:solidFill>
                  <a:srgbClr val="C00000"/>
                </a:solidFill>
                <a:latin typeface="Times New Roman" panose="02020603050405020304" pitchFamily="18" charset="0"/>
                <a:cs typeface="Times New Roman" panose="02020603050405020304" pitchFamily="18" charset="0"/>
              </a:rPr>
              <a:t>theo</a:t>
            </a:r>
            <a:r>
              <a:rPr lang="en-US" sz="2400" b="1" u="sng" dirty="0">
                <a:solidFill>
                  <a:srgbClr val="C00000"/>
                </a:solidFill>
                <a:latin typeface="Times New Roman" panose="02020603050405020304" pitchFamily="18" charset="0"/>
                <a:cs typeface="Times New Roman" panose="02020603050405020304" pitchFamily="18" charset="0"/>
              </a:rPr>
              <a:t> “</a:t>
            </a:r>
            <a:r>
              <a:rPr lang="en-US" sz="2400" b="1" u="sng" dirty="0" err="1">
                <a:solidFill>
                  <a:srgbClr val="C00000"/>
                </a:solidFill>
                <a:latin typeface="Times New Roman" panose="02020603050405020304" pitchFamily="18" charset="0"/>
                <a:cs typeface="Times New Roman" panose="02020603050405020304" pitchFamily="18" charset="0"/>
              </a:rPr>
              <a:t>Bsondocument</a:t>
            </a:r>
            <a:r>
              <a:rPr lang="en-US" sz="2400" b="1" u="sng" dirty="0" smtClean="0">
                <a:solidFill>
                  <a:srgbClr val="C00000"/>
                </a:solidFill>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solidFill>
                  <a:srgbClr val="002060"/>
                </a:solidFill>
                <a:latin typeface="Times New Roman" panose="02020603050405020304" pitchFamily="18" charset="0"/>
                <a:cs typeface="Times New Roman" panose="02020603050405020304" pitchFamily="18" charset="0"/>
              </a:rPr>
              <a:t>	</a:t>
            </a:r>
            <a:r>
              <a:rPr lang="en-US" sz="2200" b="1" dirty="0" err="1">
                <a:solidFill>
                  <a:srgbClr val="002060"/>
                </a:solidFill>
                <a:latin typeface="Times New Roman" panose="02020603050405020304" pitchFamily="18" charset="0"/>
                <a:cs typeface="Times New Roman" panose="02020603050405020304" pitchFamily="18" charset="0"/>
              </a:rPr>
              <a:t>var</a:t>
            </a:r>
            <a:r>
              <a:rPr lang="en-US" sz="2200" b="1" dirty="0">
                <a:solidFill>
                  <a:srgbClr val="002060"/>
                </a:solidFill>
                <a:latin typeface="Times New Roman" panose="02020603050405020304" pitchFamily="18" charset="0"/>
                <a:cs typeface="Times New Roman" panose="02020603050405020304" pitchFamily="18" charset="0"/>
              </a:rPr>
              <a:t> collection = </a:t>
            </a:r>
            <a:r>
              <a:rPr lang="en-US" sz="2200" b="1" dirty="0" err="1">
                <a:solidFill>
                  <a:srgbClr val="002060"/>
                </a:solidFill>
                <a:latin typeface="Times New Roman" panose="02020603050405020304" pitchFamily="18" charset="0"/>
                <a:cs typeface="Times New Roman" panose="02020603050405020304" pitchFamily="18" charset="0"/>
              </a:rPr>
              <a:t>db.GetCollection</a:t>
            </a:r>
            <a:r>
              <a:rPr lang="en-US" sz="2200" b="1" dirty="0">
                <a:solidFill>
                  <a:srgbClr val="002060"/>
                </a:solidFill>
                <a:latin typeface="Times New Roman" panose="02020603050405020304" pitchFamily="18" charset="0"/>
                <a:cs typeface="Times New Roman" panose="02020603050405020304" pitchFamily="18" charset="0"/>
              </a:rPr>
              <a:t>&lt;</a:t>
            </a:r>
            <a:r>
              <a:rPr lang="en-US" sz="2200" b="1" dirty="0" err="1">
                <a:solidFill>
                  <a:srgbClr val="002060"/>
                </a:solidFill>
                <a:latin typeface="Times New Roman" panose="02020603050405020304" pitchFamily="18" charset="0"/>
                <a:cs typeface="Times New Roman" panose="02020603050405020304" pitchFamily="18" charset="0"/>
              </a:rPr>
              <a:t>BsonDocument</a:t>
            </a:r>
            <a:r>
              <a:rPr lang="en-US" sz="2200" b="1" dirty="0">
                <a:solidFill>
                  <a:srgbClr val="002060"/>
                </a:solidFill>
                <a:latin typeface="Times New Roman" panose="02020603050405020304" pitchFamily="18" charset="0"/>
                <a:cs typeface="Times New Roman" panose="02020603050405020304" pitchFamily="18" charset="0"/>
              </a:rPr>
              <a:t>&gt;("</a:t>
            </a:r>
            <a:r>
              <a:rPr lang="en-US" sz="2200" b="1" dirty="0" err="1">
                <a:solidFill>
                  <a:srgbClr val="002060"/>
                </a:solidFill>
                <a:latin typeface="Times New Roman" panose="02020603050405020304" pitchFamily="18" charset="0"/>
                <a:cs typeface="Times New Roman" panose="02020603050405020304" pitchFamily="18" charset="0"/>
              </a:rPr>
              <a:t>Collection_name</a:t>
            </a:r>
            <a:r>
              <a:rPr lang="en-US" sz="2200" b="1" dirty="0" smtClean="0">
                <a:solidFill>
                  <a:srgbClr val="002060"/>
                </a:solidFill>
                <a:latin typeface="Times New Roman" panose="02020603050405020304" pitchFamily="18" charset="0"/>
                <a:cs typeface="Times New Roman" panose="02020603050405020304" pitchFamily="18" charset="0"/>
              </a:rPr>
              <a:t>");</a:t>
            </a:r>
          </a:p>
          <a:p>
            <a:pPr algn="just"/>
            <a:r>
              <a:rPr lang="en-US" sz="2200" dirty="0">
                <a:latin typeface="Times New Roman" panose="02020603050405020304" pitchFamily="18" charset="0"/>
                <a:cs typeface="Times New Roman" panose="02020603050405020304" pitchFamily="18" charset="0"/>
              </a:rPr>
              <a:t>	</a:t>
            </a:r>
            <a:endParaRPr lang="en-US" sz="2200" b="1" dirty="0" smtClean="0">
              <a:solidFill>
                <a:srgbClr val="002060"/>
              </a:solidFill>
              <a:latin typeface="Times New Roman" panose="02020603050405020304" pitchFamily="18" charset="0"/>
              <a:cs typeface="Times New Roman" panose="02020603050405020304" pitchFamily="18" charset="0"/>
            </a:endParaRPr>
          </a:p>
          <a:p>
            <a:pPr algn="just"/>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err="1" smtClean="0">
                <a:solidFill>
                  <a:srgbClr val="C00000"/>
                </a:solidFill>
                <a:latin typeface="Times New Roman" panose="02020603050405020304" pitchFamily="18" charset="0"/>
                <a:cs typeface="Times New Roman" panose="02020603050405020304" pitchFamily="18" charset="0"/>
              </a:rPr>
              <a:t>Chèn</a:t>
            </a:r>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a:solidFill>
                  <a:srgbClr val="C00000"/>
                </a:solidFill>
                <a:latin typeface="Times New Roman" panose="02020603050405020304" pitchFamily="18" charset="0"/>
                <a:cs typeface="Times New Roman" panose="02020603050405020304" pitchFamily="18" charset="0"/>
              </a:rPr>
              <a:t>document </a:t>
            </a:r>
            <a:r>
              <a:rPr lang="en-US" sz="2400" b="1" u="sng" dirty="0" err="1">
                <a:solidFill>
                  <a:srgbClr val="C00000"/>
                </a:solidFill>
                <a:latin typeface="Times New Roman" panose="02020603050405020304" pitchFamily="18" charset="0"/>
                <a:cs typeface="Times New Roman" panose="02020603050405020304" pitchFamily="18" charset="0"/>
              </a:rPr>
              <a:t>vào</a:t>
            </a:r>
            <a:r>
              <a:rPr lang="en-US" sz="2400" b="1" u="sng" dirty="0">
                <a:solidFill>
                  <a:srgbClr val="C00000"/>
                </a:solidFill>
                <a:latin typeface="Times New Roman" panose="02020603050405020304" pitchFamily="18" charset="0"/>
                <a:cs typeface="Times New Roman" panose="02020603050405020304" pitchFamily="18" charset="0"/>
              </a:rPr>
              <a:t> collection</a:t>
            </a:r>
            <a:r>
              <a:rPr lang="en-US" sz="2400" b="1" u="sng" dirty="0" smtClean="0">
                <a:solidFill>
                  <a:srgbClr val="C00000"/>
                </a:solidFill>
                <a:latin typeface="Times New Roman" panose="02020603050405020304" pitchFamily="18" charset="0"/>
                <a:cs typeface="Times New Roman" panose="02020603050405020304" pitchFamily="18" charset="0"/>
              </a:rPr>
              <a:t>:</a:t>
            </a:r>
          </a:p>
        </p:txBody>
      </p:sp>
      <p:sp>
        <p:nvSpPr>
          <p:cNvPr id="4" name="Rectangle 3"/>
          <p:cNvSpPr/>
          <p:nvPr/>
        </p:nvSpPr>
        <p:spPr>
          <a:xfrm>
            <a:off x="2175173" y="0"/>
            <a:ext cx="7902613" cy="707886"/>
          </a:xfrm>
          <a:prstGeom prst="rect">
            <a:avLst/>
          </a:prstGeom>
          <a:noFill/>
        </p:spPr>
        <p:txBody>
          <a:bodyPr wrap="none" lIns="91440" tIns="45720" rIns="91440" bIns="45720">
            <a:spAutoFit/>
          </a:bodyPr>
          <a:lstStyle/>
          <a:p>
            <a:pPr algn="ct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VI.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Truy</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vấn</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dữ</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liệu</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trên</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C#/.NET:</a:t>
            </a:r>
            <a:endParaRPr lang="en-US" sz="40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77" y="2826895"/>
            <a:ext cx="8468752" cy="3940621"/>
          </a:xfrm>
          <a:prstGeom prst="rect">
            <a:avLst/>
          </a:prstGeom>
        </p:spPr>
      </p:pic>
      <p:pic>
        <p:nvPicPr>
          <p:cNvPr id="7" name="Picture 6"/>
          <p:cNvPicPr>
            <a:picLocks noChangeAspect="1"/>
          </p:cNvPicPr>
          <p:nvPr/>
        </p:nvPicPr>
        <p:blipFill>
          <a:blip r:embed="rId3"/>
          <a:stretch>
            <a:fillRect/>
          </a:stretch>
        </p:blipFill>
        <p:spPr>
          <a:xfrm>
            <a:off x="618977" y="4574352"/>
            <a:ext cx="10593585" cy="917135"/>
          </a:xfrm>
          <a:prstGeom prst="rect">
            <a:avLst/>
          </a:prstGeom>
        </p:spPr>
      </p:pic>
      <p:sp>
        <p:nvSpPr>
          <p:cNvPr id="8" name="TextBox 7"/>
          <p:cNvSpPr txBox="1"/>
          <p:nvPr/>
        </p:nvSpPr>
        <p:spPr>
          <a:xfrm>
            <a:off x="618977" y="2909261"/>
            <a:ext cx="6597749" cy="1446550"/>
          </a:xfrm>
          <a:prstGeom prst="rect">
            <a:avLst/>
          </a:prstGeom>
          <a:noFill/>
        </p:spPr>
        <p:txBody>
          <a:bodyPr wrap="square" rtlCol="0">
            <a:spAutoFit/>
          </a:bodyPr>
          <a:lstStyle/>
          <a:p>
            <a:pPr algn="just"/>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cuối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chèn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a:t>
            </a:r>
          </a:p>
          <a:p>
            <a:pPr algn="just"/>
            <a:r>
              <a:rPr lang="en-US" sz="2200" dirty="0" err="1">
                <a:latin typeface="Times New Roman" panose="02020603050405020304" pitchFamily="18" charset="0"/>
                <a:cs typeface="Times New Roman" panose="02020603050405020304" pitchFamily="18" charset="0"/>
              </a:rPr>
              <a:t>Sử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b="1" dirty="0">
                <a:solidFill>
                  <a:srgbClr val="002060"/>
                </a:solidFill>
                <a:latin typeface="Times New Roman" panose="02020603050405020304" pitchFamily="18" charset="0"/>
                <a:cs typeface="Times New Roman" panose="02020603050405020304" pitchFamily="18" charset="0"/>
              </a:rPr>
              <a:t>await </a:t>
            </a:r>
            <a:r>
              <a:rPr lang="en-US" sz="2200" b="1" dirty="0" err="1">
                <a:solidFill>
                  <a:srgbClr val="002060"/>
                </a:solidFill>
                <a:latin typeface="Times New Roman" panose="02020603050405020304" pitchFamily="18" charset="0"/>
                <a:cs typeface="Times New Roman" panose="02020603050405020304" pitchFamily="18" charset="0"/>
              </a:rPr>
              <a:t>collection.InsertOneAsync</a:t>
            </a:r>
            <a:r>
              <a:rPr lang="en-US" sz="2200" b="1" dirty="0">
                <a:solidFill>
                  <a:srgbClr val="002060"/>
                </a:solidFill>
                <a:latin typeface="Times New Roman" panose="02020603050405020304" pitchFamily="18" charset="0"/>
                <a:cs typeface="Times New Roman" panose="02020603050405020304" pitchFamily="18" charset="0"/>
              </a:rPr>
              <a:t>(document); </a:t>
            </a:r>
          </a:p>
          <a:p>
            <a:endParaRPr lang="en-US" sz="2200" dirty="0" smtClean="0">
              <a:latin typeface="Times New Roman" panose="02020603050405020304" pitchFamily="18" charset="0"/>
              <a:cs typeface="Times New Roman" panose="02020603050405020304" pitchFamily="18" charset="0"/>
            </a:endParaRPr>
          </a:p>
          <a:p>
            <a:r>
              <a:rPr lang="en-US" sz="2200" dirty="0" err="1" smtClean="0">
                <a:latin typeface="Times New Roman" panose="02020603050405020304" pitchFamily="18" charset="0"/>
                <a:cs typeface="Times New Roman" panose="02020603050405020304" pitchFamily="18" charset="0"/>
              </a:rPr>
              <a:t>Ví</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dụ</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497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7579" y="899563"/>
            <a:ext cx="10678778" cy="4708981"/>
          </a:xfrm>
          <a:prstGeom prst="rect">
            <a:avLst/>
          </a:prstGeom>
          <a:noFill/>
        </p:spPr>
        <p:txBody>
          <a:bodyPr wrap="square" rtlCol="0">
            <a:spAutoFit/>
          </a:bodyPr>
          <a:lstStyle/>
          <a:p>
            <a:pPr algn="just"/>
            <a:r>
              <a:rPr lang="en-US" sz="2400" b="1" u="sng" dirty="0" smtClean="0">
                <a:solidFill>
                  <a:srgbClr val="C00000"/>
                </a:solidFill>
                <a:latin typeface="Times New Roman" panose="02020603050405020304" pitchFamily="18" charset="0"/>
                <a:cs typeface="Times New Roman" panose="02020603050405020304" pitchFamily="18" charset="0"/>
              </a:rPr>
              <a:t>* </a:t>
            </a:r>
            <a:r>
              <a:rPr lang="vi-VN" sz="2400" b="1" u="sng" dirty="0" smtClean="0">
                <a:solidFill>
                  <a:srgbClr val="C00000"/>
                </a:solidFill>
                <a:latin typeface="Times New Roman" panose="02020603050405020304" pitchFamily="18" charset="0"/>
                <a:cs typeface="Times New Roman" panose="02020603050405020304" pitchFamily="18" charset="0"/>
              </a:rPr>
              <a:t>Tạo filter, </a:t>
            </a:r>
            <a:r>
              <a:rPr lang="vi-VN" sz="2400" b="1" u="sng" dirty="0">
                <a:solidFill>
                  <a:srgbClr val="C00000"/>
                </a:solidFill>
                <a:latin typeface="Times New Roman" panose="02020603050405020304" pitchFamily="18" charset="0"/>
                <a:cs typeface="Times New Roman" panose="02020603050405020304" pitchFamily="18" charset="0"/>
              </a:rPr>
              <a:t>tương ứng với query trong </a:t>
            </a:r>
            <a:r>
              <a:rPr lang="en-US" sz="2400" b="1" u="sng" dirty="0">
                <a:solidFill>
                  <a:srgbClr val="C00000"/>
                </a:solidFill>
                <a:latin typeface="Times New Roman" panose="02020603050405020304" pitchFamily="18" charset="0"/>
                <a:cs typeface="Times New Roman" panose="02020603050405020304" pitchFamily="18" charset="0"/>
              </a:rPr>
              <a:t>M</a:t>
            </a:r>
            <a:r>
              <a:rPr lang="vi-VN" sz="2400" b="1" u="sng" dirty="0" smtClean="0">
                <a:solidFill>
                  <a:srgbClr val="C00000"/>
                </a:solidFill>
                <a:latin typeface="Times New Roman" panose="02020603050405020304" pitchFamily="18" charset="0"/>
                <a:cs typeface="Times New Roman" panose="02020603050405020304" pitchFamily="18" charset="0"/>
              </a:rPr>
              <a:t>ongoDb</a:t>
            </a:r>
            <a:r>
              <a:rPr lang="en-US" sz="2400" b="1" u="sng" dirty="0" smtClean="0">
                <a:solidFill>
                  <a:srgbClr val="C00000"/>
                </a:solidFill>
                <a:latin typeface="Times New Roman" panose="02020603050405020304" pitchFamily="18" charset="0"/>
                <a:cs typeface="Times New Roman" panose="02020603050405020304" pitchFamily="18" charset="0"/>
              </a:rPr>
              <a:t>:</a:t>
            </a:r>
          </a:p>
          <a:p>
            <a:pPr algn="just"/>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 G</a:t>
            </a:r>
            <a:r>
              <a:rPr lang="vi-VN" sz="2200" dirty="0" smtClean="0">
                <a:latin typeface="Times New Roman" panose="02020603050405020304" pitchFamily="18" charset="0"/>
                <a:cs typeface="Times New Roman" panose="02020603050405020304" pitchFamily="18" charset="0"/>
              </a:rPr>
              <a:t>ần </a:t>
            </a:r>
            <a:r>
              <a:rPr lang="vi-VN" sz="2200" dirty="0">
                <a:latin typeface="Times New Roman" panose="02020603050405020304" pitchFamily="18" charset="0"/>
                <a:cs typeface="Times New Roman" panose="02020603050405020304" pitchFamily="18" charset="0"/>
              </a:rPr>
              <a:t>giống như kiểu </a:t>
            </a:r>
            <a:r>
              <a:rPr lang="en-US" sz="2200" dirty="0" smtClean="0">
                <a:latin typeface="Times New Roman" panose="02020603050405020304" pitchFamily="18" charset="0"/>
                <a:cs typeface="Times New Roman" panose="02020603050405020304" pitchFamily="18" charset="0"/>
              </a:rPr>
              <a:t>JSON</a:t>
            </a:r>
            <a:r>
              <a:rPr lang="vi-VN" sz="2200" dirty="0" smtClean="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như chúng ta đã biết, giúp dễ dàng theo tác với </a:t>
            </a:r>
            <a:r>
              <a:rPr lang="en-US" sz="2200" dirty="0">
                <a:latin typeface="Times New Roman" panose="02020603050405020304" pitchFamily="18" charset="0"/>
                <a:cs typeface="Times New Roman" panose="02020603050405020304" pitchFamily="18" charset="0"/>
              </a:rPr>
              <a:t>M</a:t>
            </a:r>
            <a:r>
              <a:rPr lang="vi-VN" sz="2200" dirty="0" smtClean="0">
                <a:latin typeface="Times New Roman" panose="02020603050405020304" pitchFamily="18" charset="0"/>
                <a:cs typeface="Times New Roman" panose="02020603050405020304" pitchFamily="18" charset="0"/>
              </a:rPr>
              <a:t>ongoDB</a:t>
            </a:r>
            <a:r>
              <a:rPr lang="en-US" sz="2200" dirty="0" smtClean="0">
                <a:latin typeface="Times New Roman" panose="02020603050405020304" pitchFamily="18" charset="0"/>
                <a:cs typeface="Times New Roman" panose="02020603050405020304" pitchFamily="18" charset="0"/>
              </a:rPr>
              <a:t>.	</a:t>
            </a:r>
          </a:p>
          <a:p>
            <a:pPr algn="just"/>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err="1" smtClean="0">
                <a:solidFill>
                  <a:srgbClr val="002060"/>
                </a:solidFill>
                <a:latin typeface="Times New Roman" panose="02020603050405020304" pitchFamily="18" charset="0"/>
                <a:cs typeface="Times New Roman" panose="02020603050405020304" pitchFamily="18" charset="0"/>
              </a:rPr>
              <a:t>var</a:t>
            </a:r>
            <a:r>
              <a:rPr lang="en-US" sz="2200" b="1" dirty="0" smtClean="0">
                <a:solidFill>
                  <a:srgbClr val="002060"/>
                </a:solidFill>
                <a:latin typeface="Times New Roman" panose="02020603050405020304" pitchFamily="18" charset="0"/>
                <a:cs typeface="Times New Roman" panose="02020603050405020304" pitchFamily="18" charset="0"/>
              </a:rPr>
              <a:t> </a:t>
            </a:r>
            <a:r>
              <a:rPr lang="en-US" sz="2200" b="1" dirty="0">
                <a:solidFill>
                  <a:srgbClr val="002060"/>
                </a:solidFill>
                <a:latin typeface="Times New Roman" panose="02020603050405020304" pitchFamily="18" charset="0"/>
                <a:cs typeface="Times New Roman" panose="02020603050405020304" pitchFamily="18" charset="0"/>
              </a:rPr>
              <a:t>filter = new </a:t>
            </a:r>
            <a:r>
              <a:rPr lang="en-US" sz="2200" b="1" dirty="0" err="1">
                <a:solidFill>
                  <a:srgbClr val="002060"/>
                </a:solidFill>
                <a:latin typeface="Times New Roman" panose="02020603050405020304" pitchFamily="18" charset="0"/>
                <a:cs typeface="Times New Roman" panose="02020603050405020304" pitchFamily="18" charset="0"/>
              </a:rPr>
              <a:t>BsonDocument</a:t>
            </a:r>
            <a:r>
              <a:rPr lang="en-US" sz="2200" b="1" dirty="0">
                <a:solidFill>
                  <a:srgbClr val="002060"/>
                </a:solidFill>
                <a:latin typeface="Times New Roman" panose="02020603050405020304" pitchFamily="18" charset="0"/>
                <a:cs typeface="Times New Roman" panose="02020603050405020304" pitchFamily="18" charset="0"/>
              </a:rPr>
              <a:t>("</a:t>
            </a:r>
            <a:r>
              <a:rPr lang="en-US" sz="2200" b="1" dirty="0" err="1">
                <a:solidFill>
                  <a:srgbClr val="002060"/>
                </a:solidFill>
                <a:latin typeface="Times New Roman" panose="02020603050405020304" pitchFamily="18" charset="0"/>
                <a:cs typeface="Times New Roman" panose="02020603050405020304" pitchFamily="18" charset="0"/>
              </a:rPr>
              <a:t>FirstName</a:t>
            </a:r>
            <a:r>
              <a:rPr lang="en-US" sz="2200" b="1" dirty="0">
                <a:solidFill>
                  <a:srgbClr val="002060"/>
                </a:solidFill>
                <a:latin typeface="Times New Roman" panose="02020603050405020304" pitchFamily="18" charset="0"/>
                <a:cs typeface="Times New Roman" panose="02020603050405020304" pitchFamily="18" charset="0"/>
              </a:rPr>
              <a:t>", "Peter");</a:t>
            </a:r>
          </a:p>
          <a:p>
            <a:pPr algn="just"/>
            <a:r>
              <a:rPr lang="en-US" sz="2200" b="1" dirty="0" smtClean="0">
                <a:solidFill>
                  <a:srgbClr val="002060"/>
                </a:solidFill>
                <a:latin typeface="Times New Roman" panose="02020603050405020304" pitchFamily="18" charset="0"/>
                <a:cs typeface="Times New Roman" panose="02020603050405020304" pitchFamily="18" charset="0"/>
              </a:rPr>
              <a:t>	await </a:t>
            </a:r>
            <a:r>
              <a:rPr lang="en-US" sz="2200" b="1" dirty="0" err="1">
                <a:solidFill>
                  <a:srgbClr val="002060"/>
                </a:solidFill>
                <a:latin typeface="Times New Roman" panose="02020603050405020304" pitchFamily="18" charset="0"/>
                <a:cs typeface="Times New Roman" panose="02020603050405020304" pitchFamily="18" charset="0"/>
              </a:rPr>
              <a:t>collection.Find</a:t>
            </a:r>
            <a:r>
              <a:rPr lang="en-US" sz="2200" b="1" dirty="0">
                <a:solidFill>
                  <a:srgbClr val="002060"/>
                </a:solidFill>
                <a:latin typeface="Times New Roman" panose="02020603050405020304" pitchFamily="18" charset="0"/>
                <a:cs typeface="Times New Roman" panose="02020603050405020304" pitchFamily="18" charset="0"/>
              </a:rPr>
              <a:t>(filter)</a:t>
            </a:r>
          </a:p>
          <a:p>
            <a:pPr algn="just"/>
            <a:r>
              <a:rPr lang="en-US" sz="2400" dirty="0" err="1" smtClean="0">
                <a:latin typeface="Times New Roman" panose="02020603050405020304" pitchFamily="18" charset="0"/>
                <a:cs typeface="Times New Roman" panose="02020603050405020304" pitchFamily="18" charset="0"/>
              </a:rPr>
              <a:t>Ví</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a:t>
            </a:r>
            <a:r>
              <a:rPr lang="en-US" sz="2400" dirty="0" smtClean="0">
                <a:latin typeface="Times New Roman" panose="02020603050405020304" pitchFamily="18" charset="0"/>
                <a:cs typeface="Times New Roman" panose="02020603050405020304" pitchFamily="18" charset="0"/>
              </a:rPr>
              <a:t>:</a:t>
            </a:r>
          </a:p>
          <a:p>
            <a:pPr algn="just"/>
            <a:endParaRPr lang="en-US" sz="2400" b="1" u="sng" dirty="0">
              <a:solidFill>
                <a:srgbClr val="C00000"/>
              </a:solidFill>
              <a:latin typeface="Times New Roman" panose="02020603050405020304" pitchFamily="18" charset="0"/>
              <a:cs typeface="Times New Roman" panose="02020603050405020304" pitchFamily="18" charset="0"/>
            </a:endParaRPr>
          </a:p>
          <a:p>
            <a:pPr algn="just"/>
            <a:endParaRPr lang="en-US" sz="2400" b="1" u="sng" dirty="0" smtClean="0">
              <a:solidFill>
                <a:srgbClr val="C00000"/>
              </a:solidFill>
              <a:latin typeface="Times New Roman" panose="02020603050405020304" pitchFamily="18" charset="0"/>
              <a:cs typeface="Times New Roman" panose="02020603050405020304" pitchFamily="18" charset="0"/>
            </a:endParaRPr>
          </a:p>
          <a:p>
            <a:pPr algn="just"/>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err="1" smtClean="0">
                <a:solidFill>
                  <a:srgbClr val="C00000"/>
                </a:solidFill>
                <a:latin typeface="Times New Roman" panose="02020603050405020304" pitchFamily="18" charset="0"/>
                <a:cs typeface="Times New Roman" panose="02020603050405020304" pitchFamily="18" charset="0"/>
              </a:rPr>
              <a:t>Xóa</a:t>
            </a:r>
            <a:r>
              <a:rPr lang="en-US" sz="24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a:solidFill>
                  <a:srgbClr val="C00000"/>
                </a:solidFill>
                <a:latin typeface="Times New Roman" panose="02020603050405020304" pitchFamily="18" charset="0"/>
                <a:cs typeface="Times New Roman" panose="02020603050405020304" pitchFamily="18" charset="0"/>
              </a:rPr>
              <a:t>document </a:t>
            </a:r>
            <a:r>
              <a:rPr lang="en-US" sz="2400" b="1" u="sng" dirty="0" err="1">
                <a:solidFill>
                  <a:srgbClr val="C00000"/>
                </a:solidFill>
                <a:latin typeface="Times New Roman" panose="02020603050405020304" pitchFamily="18" charset="0"/>
                <a:cs typeface="Times New Roman" panose="02020603050405020304" pitchFamily="18" charset="0"/>
              </a:rPr>
              <a:t>trong</a:t>
            </a:r>
            <a:r>
              <a:rPr lang="en-US" sz="2400" b="1" u="sng" dirty="0">
                <a:solidFill>
                  <a:srgbClr val="C00000"/>
                </a:solidFill>
                <a:latin typeface="Times New Roman" panose="02020603050405020304" pitchFamily="18" charset="0"/>
                <a:cs typeface="Times New Roman" panose="02020603050405020304" pitchFamily="18" charset="0"/>
              </a:rPr>
              <a:t> </a:t>
            </a:r>
            <a:r>
              <a:rPr lang="en-US" sz="2400" b="1" u="sng" dirty="0" smtClean="0">
                <a:solidFill>
                  <a:srgbClr val="C00000"/>
                </a:solidFill>
                <a:latin typeface="Times New Roman" panose="02020603050405020304" pitchFamily="18" charset="0"/>
                <a:cs typeface="Times New Roman" panose="02020603050405020304" pitchFamily="18" charset="0"/>
              </a:rPr>
              <a:t>collection:</a:t>
            </a:r>
          </a:p>
          <a:p>
            <a:pPr algn="just"/>
            <a:endParaRPr lang="en-US" sz="2400" b="1" u="sng" dirty="0">
              <a:solidFill>
                <a:srgbClr val="C00000"/>
              </a:solidFill>
              <a:latin typeface="Times New Roman" panose="02020603050405020304" pitchFamily="18" charset="0"/>
              <a:cs typeface="Times New Roman" panose="02020603050405020304" pitchFamily="18" charset="0"/>
            </a:endParaRPr>
          </a:p>
          <a:p>
            <a:pPr algn="just"/>
            <a:endParaRPr lang="en-US" sz="2400" b="1" u="sng" dirty="0" smtClean="0">
              <a:solidFill>
                <a:srgbClr val="C00000"/>
              </a:solidFill>
              <a:latin typeface="Times New Roman" panose="02020603050405020304" pitchFamily="18" charset="0"/>
              <a:cs typeface="Times New Roman" panose="02020603050405020304" pitchFamily="18" charset="0"/>
            </a:endParaRPr>
          </a:p>
          <a:p>
            <a:pPr algn="just"/>
            <a:r>
              <a:rPr lang="en-US" sz="2200" b="1" u="sng" dirty="0" smtClean="0">
                <a:solidFill>
                  <a:srgbClr val="C00000"/>
                </a:solidFill>
                <a:latin typeface="Times New Roman" panose="02020603050405020304" pitchFamily="18" charset="0"/>
                <a:cs typeface="Times New Roman" panose="02020603050405020304" pitchFamily="18" charset="0"/>
              </a:rPr>
              <a:t>* </a:t>
            </a:r>
            <a:r>
              <a:rPr lang="en-US" sz="2400" b="1" u="sng" dirty="0" smtClean="0">
                <a:solidFill>
                  <a:srgbClr val="C00000"/>
                </a:solidFill>
                <a:latin typeface="Times New Roman" panose="02020603050405020304" pitchFamily="18" charset="0"/>
                <a:cs typeface="Times New Roman" panose="02020603050405020304" pitchFamily="18" charset="0"/>
              </a:rPr>
              <a:t>Update </a:t>
            </a:r>
            <a:r>
              <a:rPr lang="en-US" sz="2400" b="1" u="sng" dirty="0">
                <a:solidFill>
                  <a:srgbClr val="C00000"/>
                </a:solidFill>
                <a:latin typeface="Times New Roman" panose="02020603050405020304" pitchFamily="18" charset="0"/>
                <a:cs typeface="Times New Roman" panose="02020603050405020304" pitchFamily="18" charset="0"/>
              </a:rPr>
              <a:t>document:</a:t>
            </a:r>
          </a:p>
          <a:p>
            <a:pPr algn="just"/>
            <a:endParaRPr lang="en-US" sz="2200" b="1" dirty="0" smtClean="0">
              <a:solidFill>
                <a:srgbClr val="002060"/>
              </a:solidFill>
              <a:latin typeface="Times New Roman" panose="02020603050405020304" pitchFamily="18" charset="0"/>
              <a:cs typeface="Times New Roman" panose="02020603050405020304" pitchFamily="18" charset="0"/>
            </a:endParaRPr>
          </a:p>
        </p:txBody>
      </p:sp>
      <p:sp>
        <p:nvSpPr>
          <p:cNvPr id="4" name="Rectangle 3"/>
          <p:cNvSpPr/>
          <p:nvPr/>
        </p:nvSpPr>
        <p:spPr>
          <a:xfrm>
            <a:off x="2175173" y="0"/>
            <a:ext cx="7902613" cy="707886"/>
          </a:xfrm>
          <a:prstGeom prst="rect">
            <a:avLst/>
          </a:prstGeom>
          <a:noFill/>
        </p:spPr>
        <p:txBody>
          <a:bodyPr wrap="none" lIns="91440" tIns="45720" rIns="91440" bIns="45720">
            <a:spAutoFit/>
          </a:bodyPr>
          <a:lstStyle/>
          <a:p>
            <a:pPr algn="ct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VI.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Truy</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vấn</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dữ</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liệu</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4000" b="1" u="sng" cap="none" spc="0"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trên</a:t>
            </a:r>
            <a:r>
              <a:rPr lang="en-US" sz="40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C#/.NET:</a:t>
            </a:r>
            <a:endParaRPr lang="en-US" sz="40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stretch>
            <a:fillRect/>
          </a:stretch>
        </p:blipFill>
        <p:spPr>
          <a:xfrm>
            <a:off x="0" y="3207434"/>
            <a:ext cx="8467172" cy="412441"/>
          </a:xfrm>
          <a:prstGeom prst="rect">
            <a:avLst/>
          </a:prstGeom>
        </p:spPr>
      </p:pic>
      <p:pic>
        <p:nvPicPr>
          <p:cNvPr id="6" name="Picture 5"/>
          <p:cNvPicPr>
            <a:picLocks noChangeAspect="1"/>
          </p:cNvPicPr>
          <p:nvPr/>
        </p:nvPicPr>
        <p:blipFill>
          <a:blip r:embed="rId3"/>
          <a:stretch>
            <a:fillRect/>
          </a:stretch>
        </p:blipFill>
        <p:spPr>
          <a:xfrm>
            <a:off x="0" y="4276585"/>
            <a:ext cx="12192000" cy="337624"/>
          </a:xfrm>
          <a:prstGeom prst="rect">
            <a:avLst/>
          </a:prstGeom>
        </p:spPr>
      </p:pic>
      <p:pic>
        <p:nvPicPr>
          <p:cNvPr id="7" name="Picture 6"/>
          <p:cNvPicPr>
            <a:picLocks noChangeAspect="1"/>
          </p:cNvPicPr>
          <p:nvPr/>
        </p:nvPicPr>
        <p:blipFill>
          <a:blip r:embed="rId4"/>
          <a:stretch>
            <a:fillRect/>
          </a:stretch>
        </p:blipFill>
        <p:spPr>
          <a:xfrm>
            <a:off x="0" y="5433115"/>
            <a:ext cx="12192000" cy="312616"/>
          </a:xfrm>
          <a:prstGeom prst="rect">
            <a:avLst/>
          </a:prstGeom>
        </p:spPr>
      </p:pic>
    </p:spTree>
    <p:extLst>
      <p:ext uri="{BB962C8B-B14F-4D97-AF65-F5344CB8AC3E}">
        <p14:creationId xmlns:p14="http://schemas.microsoft.com/office/powerpoint/2010/main" val="60510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p:nvSpPr>
        <p:spPr>
          <a:xfrm rot="20432355">
            <a:off x="2654532" y="3058114"/>
            <a:ext cx="6292108" cy="938719"/>
          </a:xfrm>
          <a:prstGeom prst="rect">
            <a:avLst/>
          </a:prstGeom>
          <a:noFill/>
        </p:spPr>
        <p:txBody>
          <a:bodyPr wrap="none" lIns="91440" tIns="45720" rIns="91440" bIns="45720">
            <a:spAutoFit/>
          </a:bodyPr>
          <a:lstStyle/>
          <a:p>
            <a:pPr algn="ctr"/>
            <a:r>
              <a:rPr lang="en-US" sz="5500" b="1" cap="none" spc="0" dirty="0" err="1" smtClean="0">
                <a:ln w="12700" cmpd="sng">
                  <a:solidFill>
                    <a:schemeClr val="accent4"/>
                  </a:solidFill>
                  <a:prstDash val="solid"/>
                </a:ln>
                <a:solidFill>
                  <a:schemeClr val="accent6">
                    <a:lumMod val="50000"/>
                  </a:schemeClr>
                </a:solidFill>
                <a:effectLst/>
                <a:latin typeface="Times New Roman" panose="02020603050405020304" pitchFamily="18" charset="0"/>
                <a:cs typeface="Times New Roman" panose="02020603050405020304" pitchFamily="18" charset="0"/>
              </a:rPr>
              <a:t>Chương</a:t>
            </a:r>
            <a:r>
              <a:rPr lang="en-US" sz="5500" b="1" cap="none" spc="0" dirty="0" smtClean="0">
                <a:ln w="12700" cmpd="sng">
                  <a:solidFill>
                    <a:schemeClr val="accent4"/>
                  </a:solidFill>
                  <a:prstDash val="solid"/>
                </a:ln>
                <a:solidFill>
                  <a:schemeClr val="accent6">
                    <a:lumMod val="50000"/>
                  </a:schemeClr>
                </a:solidFill>
                <a:effectLst/>
                <a:latin typeface="Times New Roman" panose="02020603050405020304" pitchFamily="18" charset="0"/>
                <a:cs typeface="Times New Roman" panose="02020603050405020304" pitchFamily="18" charset="0"/>
              </a:rPr>
              <a:t> </a:t>
            </a:r>
            <a:r>
              <a:rPr lang="en-US" sz="5500" b="1" cap="none" spc="0" dirty="0" err="1" smtClean="0">
                <a:ln w="12700" cmpd="sng">
                  <a:solidFill>
                    <a:schemeClr val="accent4"/>
                  </a:solidFill>
                  <a:prstDash val="solid"/>
                </a:ln>
                <a:solidFill>
                  <a:schemeClr val="accent6">
                    <a:lumMod val="50000"/>
                  </a:schemeClr>
                </a:solidFill>
                <a:effectLst/>
                <a:latin typeface="Times New Roman" panose="02020603050405020304" pitchFamily="18" charset="0"/>
                <a:cs typeface="Times New Roman" panose="02020603050405020304" pitchFamily="18" charset="0"/>
              </a:rPr>
              <a:t>trình</a:t>
            </a:r>
            <a:r>
              <a:rPr lang="en-US" sz="5500" b="1" cap="none" spc="0" dirty="0" smtClean="0">
                <a:ln w="12700" cmpd="sng">
                  <a:solidFill>
                    <a:schemeClr val="accent4"/>
                  </a:solidFill>
                  <a:prstDash val="solid"/>
                </a:ln>
                <a:solidFill>
                  <a:schemeClr val="accent6">
                    <a:lumMod val="50000"/>
                  </a:schemeClr>
                </a:solidFill>
                <a:effectLst/>
                <a:latin typeface="Times New Roman" panose="02020603050405020304" pitchFamily="18" charset="0"/>
                <a:cs typeface="Times New Roman" panose="02020603050405020304" pitchFamily="18" charset="0"/>
              </a:rPr>
              <a:t> Demo</a:t>
            </a:r>
            <a:endParaRPr lang="en-US" sz="5500" b="1" cap="none" spc="0" dirty="0">
              <a:ln w="12700" cmpd="sng">
                <a:solidFill>
                  <a:schemeClr val="accent4"/>
                </a:solidFill>
                <a:prstDash val="solid"/>
              </a:ln>
              <a:solidFill>
                <a:schemeClr val="accent6">
                  <a:lumMod val="5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3002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p:nvSpPr>
        <p:spPr>
          <a:xfrm>
            <a:off x="2539997" y="125661"/>
            <a:ext cx="7112012" cy="784830"/>
          </a:xfrm>
          <a:prstGeom prst="rect">
            <a:avLst/>
          </a:prstGeom>
          <a:noFill/>
        </p:spPr>
        <p:txBody>
          <a:bodyPr wrap="none" lIns="91440" tIns="45720" rIns="91440" bIns="45720">
            <a:spAutoFit/>
          </a:bodyPr>
          <a:lstStyle/>
          <a:p>
            <a:pPr algn="ct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VIII. </a:t>
            </a:r>
            <a:r>
              <a:rPr lang="en-US" sz="45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Tổng</a:t>
            </a: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 </a:t>
            </a:r>
            <a:r>
              <a:rPr lang="en-US" sz="45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kết</a:t>
            </a: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 </a:t>
            </a:r>
            <a:r>
              <a:rPr lang="en-US" sz="45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và</a:t>
            </a: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 </a:t>
            </a:r>
            <a:r>
              <a:rPr lang="en-US" sz="45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đánh</a:t>
            </a: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 </a:t>
            </a:r>
            <a:r>
              <a:rPr lang="en-US" sz="45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giá</a:t>
            </a: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a:t>
            </a:r>
            <a:endParaRPr lang="en-US" sz="45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295423" y="1223889"/>
            <a:ext cx="8032651" cy="4893647"/>
          </a:xfrm>
          <a:prstGeom prst="rect">
            <a:avLst/>
          </a:prstGeom>
          <a:noFill/>
        </p:spPr>
        <p:txBody>
          <a:bodyPr wrap="square" rtlCol="0">
            <a:spAutoFit/>
          </a:bodyPr>
          <a:lstStyle/>
          <a:p>
            <a:pPr algn="just"/>
            <a:r>
              <a:rPr lang="en-US" sz="2400" dirty="0" smtClean="0">
                <a:solidFill>
                  <a:schemeClr val="bg1"/>
                </a:solidFill>
                <a:latin typeface="Times New Roman" panose="02020603050405020304" pitchFamily="18" charset="0"/>
                <a:cs typeface="Times New Roman" panose="02020603050405020304" pitchFamily="18" charset="0"/>
              </a:rPr>
              <a:t>- MongoDB </a:t>
            </a:r>
            <a:r>
              <a:rPr lang="en-US" sz="2400" dirty="0" err="1">
                <a:solidFill>
                  <a:schemeClr val="bg1"/>
                </a:solidFill>
                <a:latin typeface="Times New Roman" panose="02020603050405020304" pitchFamily="18" charset="0"/>
                <a:cs typeface="Times New Roman" panose="02020603050405020304" pitchFamily="18" charset="0"/>
              </a:rPr>
              <a:t>không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sử</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dụng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mô</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hình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quan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hệ</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ràng</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buộc</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non-relational</a:t>
            </a:r>
            <a:r>
              <a:rPr lang="en-US" sz="2400" dirty="0" smtClean="0">
                <a:solidFill>
                  <a:schemeClr val="bg1"/>
                </a:solidFill>
                <a:latin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cs typeface="Times New Roman" panose="02020603050405020304" pitchFamily="18" charset="0"/>
            </a:endParaRP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Mô</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hình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Lưu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dạng</a:t>
            </a:r>
            <a:r>
              <a:rPr lang="en-US" sz="2400" dirty="0">
                <a:solidFill>
                  <a:schemeClr val="bg1"/>
                </a:solidFill>
                <a:latin typeface="Times New Roman" panose="02020603050405020304" pitchFamily="18" charset="0"/>
                <a:cs typeface="Times New Roman" panose="02020603050405020304" pitchFamily="18" charset="0"/>
              </a:rPr>
              <a:t> {“key : value”}</a:t>
            </a: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r>
              <a:rPr lang="en-US" sz="2400" dirty="0" smtClean="0">
                <a:solidFill>
                  <a:schemeClr val="bg1"/>
                </a:solidFill>
                <a:latin typeface="Times New Roman" panose="02020603050405020304" pitchFamily="18" charset="0"/>
                <a:cs typeface="Times New Roman" panose="02020603050405020304" pitchFamily="18" charset="0"/>
              </a:rPr>
              <a:t>- MongoDB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1 CSDL </a:t>
            </a:r>
            <a:r>
              <a:rPr lang="en-US" sz="2400" dirty="0" err="1">
                <a:solidFill>
                  <a:schemeClr val="bg1"/>
                </a:solidFill>
                <a:latin typeface="Times New Roman" panose="02020603050405020304" pitchFamily="18" charset="0"/>
                <a:cs typeface="Times New Roman" panose="02020603050405020304" pitchFamily="18" charset="0"/>
              </a:rPr>
              <a:t>phân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tán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lưu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trữ</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liệu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trên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nhiều</a:t>
            </a:r>
            <a:r>
              <a:rPr lang="en-US" sz="2400" dirty="0">
                <a:solidFill>
                  <a:schemeClr val="bg1"/>
                </a:solidFill>
                <a:latin typeface="Times New Roman" panose="02020603050405020304" pitchFamily="18" charset="0"/>
                <a:cs typeface="Times New Roman" panose="02020603050405020304" pitchFamily="18" charset="0"/>
              </a:rPr>
              <a:t> server </a:t>
            </a:r>
            <a:r>
              <a:rPr lang="en-US" sz="2400" dirty="0" err="1">
                <a:solidFill>
                  <a:schemeClr val="bg1"/>
                </a:solidFill>
                <a:latin typeface="Times New Roman" panose="02020603050405020304" pitchFamily="18" charset="0"/>
                <a:cs typeface="Times New Roman" panose="02020603050405020304" pitchFamily="18" charset="0"/>
              </a:rPr>
              <a:t>khác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nhau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dạng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hóa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liệu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dạng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dữ</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liệu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lớn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BigData</a:t>
            </a:r>
            <a:r>
              <a:rPr lang="en-US" sz="2400" dirty="0">
                <a:solidFill>
                  <a:schemeClr val="bg1"/>
                </a:solidFill>
                <a:latin typeface="Times New Roman" panose="02020603050405020304" pitchFamily="18" charset="0"/>
                <a:cs typeface="Times New Roman" panose="02020603050405020304" pitchFamily="18" charset="0"/>
              </a:rPr>
              <a:t>).</a:t>
            </a: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Độ</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chịu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tải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cao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chịu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lỗi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cao</a:t>
            </a:r>
            <a:r>
              <a:rPr lang="en-US" sz="2400" dirty="0" smtClean="0">
                <a:solidFill>
                  <a:schemeClr val="bg1"/>
                </a:solidFill>
                <a:latin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cs typeface="Times New Roman" panose="02020603050405020304" pitchFamily="18" charset="0"/>
            </a:endParaRPr>
          </a:p>
          <a:p>
            <a:pPr algn="just"/>
            <a:endParaRPr lang="en-US" sz="2400" dirty="0" smtClean="0">
              <a:solidFill>
                <a:schemeClr val="bg1"/>
              </a:solidFill>
              <a:latin typeface="Times New Roman" panose="02020603050405020304" pitchFamily="18" charset="0"/>
              <a:cs typeface="Times New Roman" panose="02020603050405020304" pitchFamily="18" charset="0"/>
            </a:endParaRPr>
          </a:p>
          <a:p>
            <a:pPr algn="just"/>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Có</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khả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năng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nâng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cấp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theo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chiều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Ngang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dễ</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dàng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bảo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trì</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thay</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đổi</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sửa</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chữa</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triển</a:t>
            </a:r>
            <a:r>
              <a:rPr lang="en-US" sz="2400" dirty="0" smtClean="0">
                <a:solidFill>
                  <a:schemeClr val="bg1"/>
                </a:solidFill>
                <a:latin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01015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539997" y="125661"/>
            <a:ext cx="7112012" cy="784830"/>
          </a:xfrm>
          <a:prstGeom prst="rect">
            <a:avLst/>
          </a:prstGeom>
          <a:noFill/>
        </p:spPr>
        <p:txBody>
          <a:bodyPr wrap="none" lIns="91440" tIns="45720" rIns="91440" bIns="45720">
            <a:spAutoFit/>
          </a:bodyPr>
          <a:lstStyle/>
          <a:p>
            <a:pPr algn="ct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VIII. </a:t>
            </a:r>
            <a:r>
              <a:rPr lang="en-US" sz="45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Tổng</a:t>
            </a: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 </a:t>
            </a:r>
            <a:r>
              <a:rPr lang="en-US" sz="45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kết</a:t>
            </a: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 </a:t>
            </a:r>
            <a:r>
              <a:rPr lang="en-US" sz="45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và</a:t>
            </a: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 </a:t>
            </a:r>
            <a:r>
              <a:rPr lang="en-US" sz="45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đánh</a:t>
            </a: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 </a:t>
            </a:r>
            <a:r>
              <a:rPr lang="en-US" sz="4500" b="1" spc="50" dirty="0" err="1"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giá</a:t>
            </a:r>
            <a:r>
              <a:rPr lang="en-US" sz="45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a:t>
            </a:r>
            <a:endParaRPr lang="en-US" sz="45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2502486" y="2521059"/>
            <a:ext cx="9355015" cy="1815882"/>
          </a:xfrm>
          <a:prstGeom prst="rect">
            <a:avLst/>
          </a:prstGeom>
          <a:noFill/>
          <a:ln>
            <a:solidFill>
              <a:schemeClr val="accent1"/>
            </a:solidFill>
            <a:prstDash val="lgDash"/>
          </a:ln>
        </p:spPr>
        <p:txBody>
          <a:bodyPr wrap="square" rtlCol="0">
            <a:spAutoFit/>
          </a:bodyPr>
          <a:lstStyle/>
          <a:p>
            <a:pPr algn="just"/>
            <a:r>
              <a:rPr lang="vi-VN" sz="2800" dirty="0">
                <a:solidFill>
                  <a:schemeClr val="bg1"/>
                </a:solidFill>
                <a:latin typeface="Times New Roman" panose="02020603050405020304" pitchFamily="18" charset="0"/>
                <a:cs typeface="Times New Roman" panose="02020603050405020304" pitchFamily="18" charset="0"/>
              </a:rPr>
              <a:t>Chính vì những đặc điểm đó ta nên dùng nó cho các hệ thống, ứng dụng đòi hỏi lượng người dùng và dữ liệu lưu trữ đa dạng, lớn đến cực lớn.Ví dụ như mạng xã hội (facebook, Instagram, twitter…), các trang lưu trữ dữ liệu lớn như google, github, …..</a:t>
            </a:r>
            <a:endParaRPr lang="en-US" sz="2800" dirty="0">
              <a:solidFill>
                <a:schemeClr val="bg1"/>
              </a:solidFill>
              <a:latin typeface="Times New Roman" panose="02020603050405020304" pitchFamily="18" charset="0"/>
              <a:cs typeface="Times New Roman" panose="02020603050405020304" pitchFamily="18" charset="0"/>
            </a:endParaRPr>
          </a:p>
        </p:txBody>
      </p:sp>
      <p:cxnSp>
        <p:nvCxnSpPr>
          <p:cNvPr id="5" name="Elbow Connector 4"/>
          <p:cNvCxnSpPr/>
          <p:nvPr/>
        </p:nvCxnSpPr>
        <p:spPr>
          <a:xfrm>
            <a:off x="379828" y="1965960"/>
            <a:ext cx="1772529" cy="1463040"/>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294421"/>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rot="1132103">
            <a:off x="5830279" y="543264"/>
            <a:ext cx="4596053" cy="1384995"/>
          </a:xfrm>
          <a:prstGeom prst="rect">
            <a:avLst/>
          </a:prstGeom>
          <a:solidFill>
            <a:schemeClr val="bg1"/>
          </a:solidFill>
        </p:spPr>
        <p:txBody>
          <a:bodyPr wrap="square" lIns="91440" tIns="45720" rIns="91440" bIns="45720">
            <a:spAutoFit/>
          </a:bodyPr>
          <a:lstStyle/>
          <a:p>
            <a:pPr algn="ctr"/>
            <a:r>
              <a:rPr lang="en-US" sz="4200" b="0" cap="none" spc="0" dirty="0" err="1" smtClean="0">
                <a:ln w="0"/>
                <a:solidFill>
                  <a:schemeClr val="tx1"/>
                </a:solidFill>
                <a:effectLst>
                  <a:outerShdw blurRad="38100" dist="19050" dir="2700000" algn="tl" rotWithShape="0">
                    <a:schemeClr val="dk1">
                      <a:alpha val="40000"/>
                    </a:schemeClr>
                  </a:outerShdw>
                </a:effectLst>
              </a:rPr>
              <a:t>Cảm</a:t>
            </a:r>
            <a:r>
              <a:rPr lang="en-US" sz="4200" b="0" cap="none" spc="0" dirty="0" smtClean="0">
                <a:ln w="0"/>
                <a:solidFill>
                  <a:schemeClr val="tx1"/>
                </a:solidFill>
                <a:effectLst>
                  <a:outerShdw blurRad="38100" dist="19050" dir="2700000" algn="tl" rotWithShape="0">
                    <a:schemeClr val="dk1">
                      <a:alpha val="40000"/>
                    </a:schemeClr>
                  </a:outerShdw>
                </a:effectLst>
              </a:rPr>
              <a:t> </a:t>
            </a:r>
            <a:r>
              <a:rPr lang="en-US" sz="4200" b="0" cap="none" spc="0" dirty="0" err="1" smtClean="0">
                <a:ln w="0"/>
                <a:solidFill>
                  <a:schemeClr val="tx1"/>
                </a:solidFill>
                <a:effectLst>
                  <a:outerShdw blurRad="38100" dist="19050" dir="2700000" algn="tl" rotWithShape="0">
                    <a:schemeClr val="dk1">
                      <a:alpha val="40000"/>
                    </a:schemeClr>
                  </a:outerShdw>
                </a:effectLst>
              </a:rPr>
              <a:t>ơn</a:t>
            </a:r>
            <a:r>
              <a:rPr lang="en-US" sz="4200" b="0" cap="none" spc="0" dirty="0" smtClean="0">
                <a:ln w="0"/>
                <a:solidFill>
                  <a:schemeClr val="tx1"/>
                </a:solidFill>
                <a:effectLst>
                  <a:outerShdw blurRad="38100" dist="19050" dir="2700000" algn="tl" rotWithShape="0">
                    <a:schemeClr val="dk1">
                      <a:alpha val="40000"/>
                    </a:schemeClr>
                  </a:outerShdw>
                </a:effectLst>
              </a:rPr>
              <a:t> </a:t>
            </a:r>
            <a:r>
              <a:rPr lang="en-US" sz="4200" b="0" cap="none" spc="0" dirty="0" err="1" smtClean="0">
                <a:ln w="0"/>
                <a:solidFill>
                  <a:schemeClr val="tx1"/>
                </a:solidFill>
                <a:effectLst>
                  <a:outerShdw blurRad="38100" dist="19050" dir="2700000" algn="tl" rotWithShape="0">
                    <a:schemeClr val="dk1">
                      <a:alpha val="40000"/>
                    </a:schemeClr>
                  </a:outerShdw>
                </a:effectLst>
              </a:rPr>
              <a:t>thầy</a:t>
            </a:r>
            <a:r>
              <a:rPr lang="en-US" sz="4200" b="0" cap="none" spc="0" dirty="0" smtClean="0">
                <a:ln w="0"/>
                <a:solidFill>
                  <a:schemeClr val="tx1"/>
                </a:solidFill>
                <a:effectLst>
                  <a:outerShdw blurRad="38100" dist="19050" dir="2700000" algn="tl" rotWithShape="0">
                    <a:schemeClr val="dk1">
                      <a:alpha val="40000"/>
                    </a:schemeClr>
                  </a:outerShdw>
                </a:effectLst>
              </a:rPr>
              <a:t> </a:t>
            </a:r>
            <a:r>
              <a:rPr lang="en-US" sz="4200" b="0" cap="none" spc="0" dirty="0" err="1" smtClean="0">
                <a:ln w="0"/>
                <a:solidFill>
                  <a:schemeClr val="tx1"/>
                </a:solidFill>
                <a:effectLst>
                  <a:outerShdw blurRad="38100" dist="19050" dir="2700000" algn="tl" rotWithShape="0">
                    <a:schemeClr val="dk1">
                      <a:alpha val="40000"/>
                    </a:schemeClr>
                  </a:outerShdw>
                </a:effectLst>
              </a:rPr>
              <a:t>và</a:t>
            </a:r>
            <a:r>
              <a:rPr lang="en-US" sz="4200" b="0" cap="none" spc="0" dirty="0" smtClean="0">
                <a:ln w="0"/>
                <a:solidFill>
                  <a:schemeClr val="tx1"/>
                </a:solidFill>
                <a:effectLst>
                  <a:outerShdw blurRad="38100" dist="19050" dir="2700000" algn="tl" rotWithShape="0">
                    <a:schemeClr val="dk1">
                      <a:alpha val="40000"/>
                    </a:schemeClr>
                  </a:outerShdw>
                </a:effectLst>
              </a:rPr>
              <a:t> </a:t>
            </a:r>
            <a:r>
              <a:rPr lang="en-US" sz="4200" b="0" cap="none" spc="0" dirty="0" err="1" smtClean="0">
                <a:ln w="0"/>
                <a:solidFill>
                  <a:schemeClr val="tx1"/>
                </a:solidFill>
                <a:effectLst>
                  <a:outerShdw blurRad="38100" dist="19050" dir="2700000" algn="tl" rotWithShape="0">
                    <a:schemeClr val="dk1">
                      <a:alpha val="40000"/>
                    </a:schemeClr>
                  </a:outerShdw>
                </a:effectLst>
              </a:rPr>
              <a:t>các</a:t>
            </a:r>
            <a:r>
              <a:rPr lang="en-US" sz="4200" b="0" cap="none" spc="0" dirty="0" smtClean="0">
                <a:ln w="0"/>
                <a:solidFill>
                  <a:schemeClr val="tx1"/>
                </a:solidFill>
                <a:effectLst>
                  <a:outerShdw blurRad="38100" dist="19050" dir="2700000" algn="tl" rotWithShape="0">
                    <a:schemeClr val="dk1">
                      <a:alpha val="40000"/>
                    </a:schemeClr>
                  </a:outerShdw>
                </a:effectLst>
              </a:rPr>
              <a:t> </a:t>
            </a:r>
            <a:r>
              <a:rPr lang="en-US" sz="4200" b="0" cap="none" spc="0" dirty="0" err="1" smtClean="0">
                <a:ln w="0"/>
                <a:solidFill>
                  <a:schemeClr val="tx1"/>
                </a:solidFill>
                <a:effectLst>
                  <a:outerShdw blurRad="38100" dist="19050" dir="2700000" algn="tl" rotWithShape="0">
                    <a:schemeClr val="dk1">
                      <a:alpha val="40000"/>
                    </a:schemeClr>
                  </a:outerShdw>
                </a:effectLst>
              </a:rPr>
              <a:t>bạn</a:t>
            </a:r>
            <a:r>
              <a:rPr lang="en-US" sz="4200" b="0" cap="none" spc="0" dirty="0" smtClean="0">
                <a:ln w="0"/>
                <a:solidFill>
                  <a:schemeClr val="tx1"/>
                </a:solidFill>
                <a:effectLst>
                  <a:outerShdw blurRad="38100" dist="19050" dir="2700000" algn="tl" rotWithShape="0">
                    <a:schemeClr val="dk1">
                      <a:alpha val="40000"/>
                    </a:schemeClr>
                  </a:outerShdw>
                </a:effectLst>
              </a:rPr>
              <a:t> </a:t>
            </a:r>
            <a:r>
              <a:rPr lang="en-US" sz="4200" b="0" cap="none" spc="0" dirty="0" err="1" smtClean="0">
                <a:ln w="0"/>
                <a:solidFill>
                  <a:schemeClr val="tx1"/>
                </a:solidFill>
                <a:effectLst>
                  <a:outerShdw blurRad="38100" dist="19050" dir="2700000" algn="tl" rotWithShape="0">
                    <a:schemeClr val="dk1">
                      <a:alpha val="40000"/>
                    </a:schemeClr>
                  </a:outerShdw>
                </a:effectLst>
              </a:rPr>
              <a:t>đã</a:t>
            </a:r>
            <a:r>
              <a:rPr lang="en-US" sz="4200" b="0" cap="none" spc="0" dirty="0" smtClean="0">
                <a:ln w="0"/>
                <a:solidFill>
                  <a:schemeClr val="tx1"/>
                </a:solidFill>
                <a:effectLst>
                  <a:outerShdw blurRad="38100" dist="19050" dir="2700000" algn="tl" rotWithShape="0">
                    <a:schemeClr val="dk1">
                      <a:alpha val="40000"/>
                    </a:schemeClr>
                  </a:outerShdw>
                </a:effectLst>
              </a:rPr>
              <a:t> </a:t>
            </a:r>
            <a:r>
              <a:rPr lang="en-US" sz="4200" b="0" cap="none" spc="0" dirty="0" err="1" smtClean="0">
                <a:ln w="0"/>
                <a:solidFill>
                  <a:schemeClr val="tx1"/>
                </a:solidFill>
                <a:effectLst>
                  <a:outerShdw blurRad="38100" dist="19050" dir="2700000" algn="tl" rotWithShape="0">
                    <a:schemeClr val="dk1">
                      <a:alpha val="40000"/>
                    </a:schemeClr>
                  </a:outerShdw>
                </a:effectLst>
              </a:rPr>
              <a:t>lắng</a:t>
            </a:r>
            <a:r>
              <a:rPr lang="en-US" sz="4200" b="0" cap="none" spc="0" dirty="0" smtClean="0">
                <a:ln w="0"/>
                <a:solidFill>
                  <a:schemeClr val="tx1"/>
                </a:solidFill>
                <a:effectLst>
                  <a:outerShdw blurRad="38100" dist="19050" dir="2700000" algn="tl" rotWithShape="0">
                    <a:schemeClr val="dk1">
                      <a:alpha val="40000"/>
                    </a:schemeClr>
                  </a:outerShdw>
                </a:effectLst>
              </a:rPr>
              <a:t> </a:t>
            </a:r>
            <a:r>
              <a:rPr lang="en-US" sz="4200" b="0" cap="none" spc="0" dirty="0" err="1" smtClean="0">
                <a:ln w="0"/>
                <a:solidFill>
                  <a:schemeClr val="tx1"/>
                </a:solidFill>
                <a:effectLst>
                  <a:outerShdw blurRad="38100" dist="19050" dir="2700000" algn="tl" rotWithShape="0">
                    <a:schemeClr val="dk1">
                      <a:alpha val="40000"/>
                    </a:schemeClr>
                  </a:outerShdw>
                </a:effectLst>
              </a:rPr>
              <a:t>nghe</a:t>
            </a:r>
            <a:endParaRPr lang="en-US" sz="4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7527720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Rectangle 1"/>
          <p:cNvSpPr/>
          <p:nvPr/>
        </p:nvSpPr>
        <p:spPr>
          <a:xfrm>
            <a:off x="2773616" y="0"/>
            <a:ext cx="6644768" cy="861774"/>
          </a:xfrm>
          <a:prstGeom prst="rect">
            <a:avLst/>
          </a:prstGeom>
          <a:noFill/>
        </p:spPr>
        <p:txBody>
          <a:bodyPr wrap="none" lIns="91440" tIns="45720" rIns="91440" bIns="45720">
            <a:spAutoFit/>
          </a:bodyPr>
          <a:lstStyle/>
          <a:p>
            <a:pPr algn="ct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I.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Giới</a:t>
            </a: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thiệu</a:t>
            </a: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tổng</a:t>
            </a: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quan</a:t>
            </a:r>
            <a:r>
              <a:rPr lang="en-US" sz="5000" b="1"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a:t>
            </a:r>
            <a:endParaRPr lang="en-US" sz="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544285" y="1077685"/>
            <a:ext cx="11047493" cy="3170099"/>
          </a:xfrm>
          <a:prstGeom prst="rect">
            <a:avLst/>
          </a:prstGeom>
          <a:noFill/>
        </p:spPr>
        <p:txBody>
          <a:bodyPr wrap="square" rtlCol="0">
            <a:spAutoFit/>
          </a:bodyPr>
          <a:lstStyle/>
          <a:p>
            <a:r>
              <a:rPr lang="en-US" sz="2400" b="1" u="sng" dirty="0">
                <a:solidFill>
                  <a:schemeClr val="accent6">
                    <a:lumMod val="50000"/>
                  </a:schemeClr>
                </a:solidFill>
                <a:latin typeface="Times New Roman" panose="02020603050405020304" pitchFamily="18" charset="0"/>
                <a:cs typeface="Times New Roman" panose="02020603050405020304" pitchFamily="18" charset="0"/>
              </a:rPr>
              <a:t>2</a:t>
            </a:r>
            <a:r>
              <a:rPr lang="en-US" sz="2400" b="1" u="sng" dirty="0" smtClean="0">
                <a:solidFill>
                  <a:schemeClr val="accent6">
                    <a:lumMod val="50000"/>
                  </a:schemeClr>
                </a:solidFill>
                <a:latin typeface="Times New Roman" panose="02020603050405020304" pitchFamily="18" charset="0"/>
                <a:cs typeface="Times New Roman" panose="02020603050405020304" pitchFamily="18" charset="0"/>
              </a:rPr>
              <a:t>. MongoDB </a:t>
            </a:r>
            <a:r>
              <a:rPr lang="en-US" sz="2400" b="1" u="sng" dirty="0" err="1">
                <a:solidFill>
                  <a:schemeClr val="accent6">
                    <a:lumMod val="50000"/>
                  </a:schemeClr>
                </a:solidFill>
                <a:latin typeface="Times New Roman" panose="02020603050405020304" pitchFamily="18" charset="0"/>
                <a:cs typeface="Times New Roman" panose="02020603050405020304" pitchFamily="18" charset="0"/>
              </a:rPr>
              <a:t>là</a:t>
            </a:r>
            <a:r>
              <a:rPr lang="en-US" sz="2400" b="1" u="sng" dirty="0">
                <a:solidFill>
                  <a:schemeClr val="accent6">
                    <a:lumMod val="50000"/>
                  </a:schemeClr>
                </a:solidFill>
                <a:latin typeface="Times New Roman" panose="02020603050405020304" pitchFamily="18" charset="0"/>
                <a:cs typeface="Times New Roman" panose="02020603050405020304" pitchFamily="18" charset="0"/>
              </a:rPr>
              <a:t> </a:t>
            </a:r>
            <a:r>
              <a:rPr lang="en-US" sz="2400" b="1" u="sng" dirty="0" err="1">
                <a:solidFill>
                  <a:schemeClr val="accent6">
                    <a:lumMod val="50000"/>
                  </a:schemeClr>
                </a:solidFill>
                <a:latin typeface="Times New Roman" panose="02020603050405020304" pitchFamily="18" charset="0"/>
                <a:cs typeface="Times New Roman" panose="02020603050405020304" pitchFamily="18" charset="0"/>
              </a:rPr>
              <a:t>gì</a:t>
            </a:r>
            <a:r>
              <a:rPr lang="en-US" sz="2400" b="1" u="sng" dirty="0" smtClean="0">
                <a:solidFill>
                  <a:schemeClr val="accent6">
                    <a:lumMod val="50000"/>
                  </a:schemeClr>
                </a:solidFill>
                <a:latin typeface="Times New Roman" panose="02020603050405020304" pitchFamily="18" charset="0"/>
                <a:cs typeface="Times New Roman" panose="02020603050405020304" pitchFamily="18" charset="0"/>
              </a:rPr>
              <a:t>?</a:t>
            </a:r>
          </a:p>
          <a:p>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 L</a:t>
            </a:r>
            <a:r>
              <a:rPr lang="vi-VN" sz="2200" dirty="0" smtClean="0">
                <a:latin typeface="Times New Roman" panose="02020603050405020304" pitchFamily="18" charset="0"/>
                <a:cs typeface="Times New Roman" panose="02020603050405020304" pitchFamily="18" charset="0"/>
              </a:rPr>
              <a:t>à </a:t>
            </a:r>
            <a:r>
              <a:rPr lang="vi-VN" sz="2200" dirty="0">
                <a:latin typeface="Times New Roman" panose="02020603050405020304" pitchFamily="18" charset="0"/>
                <a:cs typeface="Times New Roman" panose="02020603050405020304" pitchFamily="18" charset="0"/>
              </a:rPr>
              <a:t>một hệ cơ sở dữ liệu NoSQL mã nguồn mở được thiết kế theo kiểu hướng đối </a:t>
            </a:r>
            <a:r>
              <a:rPr lang="vi-VN" sz="2200" dirty="0" smtClean="0">
                <a:latin typeface="Times New Roman" panose="02020603050405020304" pitchFamily="18" charset="0"/>
                <a:cs typeface="Times New Roman" panose="02020603050405020304" pitchFamily="18" charset="0"/>
              </a:rPr>
              <a:t>tượng</a:t>
            </a:r>
            <a:r>
              <a:rPr lang="en-US" sz="2200" dirty="0" smtClean="0">
                <a:latin typeface="Times New Roman" panose="02020603050405020304" pitchFamily="18" charset="0"/>
                <a:cs typeface="Times New Roman" panose="02020603050405020304" pitchFamily="18" charset="0"/>
              </a:rPr>
              <a:t>. L</a:t>
            </a:r>
            <a:r>
              <a:rPr lang="vi-VN" sz="2200" dirty="0" smtClean="0">
                <a:latin typeface="Times New Roman" panose="02020603050405020304" pitchFamily="18" charset="0"/>
                <a:cs typeface="Times New Roman" panose="02020603050405020304" pitchFamily="18" charset="0"/>
              </a:rPr>
              <a:t>ưu </a:t>
            </a:r>
            <a:r>
              <a:rPr lang="vi-VN" sz="2200" dirty="0">
                <a:latin typeface="Times New Roman" panose="02020603050405020304" pitchFamily="18" charset="0"/>
                <a:cs typeface="Times New Roman" panose="02020603050405020304" pitchFamily="18" charset="0"/>
              </a:rPr>
              <a:t>trữ các dữ liệu có cấu trúc phức tạp và đa dạng và không cố định (hay còn gọi là Big Data)</a:t>
            </a:r>
            <a:r>
              <a:rPr lang="en-US" sz="2200" dirty="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 L</a:t>
            </a:r>
            <a:r>
              <a:rPr lang="vi-VN" sz="2200" dirty="0" smtClean="0">
                <a:latin typeface="Times New Roman" panose="02020603050405020304" pitchFamily="18" charset="0"/>
                <a:cs typeface="Times New Roman" panose="02020603050405020304" pitchFamily="18" charset="0"/>
              </a:rPr>
              <a:t>ưu </a:t>
            </a:r>
            <a:r>
              <a:rPr lang="vi-VN" sz="2200" dirty="0">
                <a:latin typeface="Times New Roman" panose="02020603050405020304" pitchFamily="18" charset="0"/>
                <a:cs typeface="Times New Roman" panose="02020603050405020304" pitchFamily="18" charset="0"/>
              </a:rPr>
              <a:t>các dữ liệu cấu trúc dưới dạng giống với </a:t>
            </a:r>
            <a:r>
              <a:rPr lang="vi-VN" sz="2200" dirty="0" smtClean="0">
                <a:latin typeface="Times New Roman" panose="02020603050405020304" pitchFamily="18" charset="0"/>
                <a:cs typeface="Times New Roman" panose="02020603050405020304" pitchFamily="18" charset="0"/>
              </a:rPr>
              <a:t>JSON</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a:t>
            </a:r>
            <a:r>
              <a:rPr lang="vi-VN" sz="2200" dirty="0">
                <a:latin typeface="Times New Roman" panose="02020603050405020304" pitchFamily="18" charset="0"/>
                <a:cs typeface="Times New Roman" panose="02020603050405020304" pitchFamily="18" charset="0"/>
              </a:rPr>
              <a:t>JavaScript Object Notation) và gọi tên là </a:t>
            </a:r>
            <a:r>
              <a:rPr lang="vi-VN" sz="2200" dirty="0" smtClean="0">
                <a:latin typeface="Times New Roman" panose="02020603050405020304" pitchFamily="18" charset="0"/>
                <a:cs typeface="Times New Roman" panose="02020603050405020304" pitchFamily="18" charset="0"/>
              </a:rPr>
              <a:t>BSON</a:t>
            </a:r>
            <a:r>
              <a:rPr lang="en-US" sz="2200" dirty="0" smtClean="0">
                <a:latin typeface="Times New Roman" panose="02020603050405020304" pitchFamily="18" charset="0"/>
                <a:cs typeface="Times New Roman" panose="02020603050405020304" pitchFamily="18" charset="0"/>
              </a:rPr>
              <a:t>.</a:t>
            </a:r>
          </a:p>
          <a:p>
            <a:pPr algn="just"/>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L</a:t>
            </a:r>
            <a:r>
              <a:rPr lang="vi-VN" sz="2200" dirty="0" smtClean="0">
                <a:latin typeface="Times New Roman" panose="02020603050405020304" pitchFamily="18" charset="0"/>
                <a:cs typeface="Times New Roman" panose="02020603050405020304" pitchFamily="18" charset="0"/>
              </a:rPr>
              <a:t>à </a:t>
            </a:r>
            <a:r>
              <a:rPr lang="vi-VN" sz="2200" dirty="0">
                <a:latin typeface="Times New Roman" panose="02020603050405020304" pitchFamily="18" charset="0"/>
                <a:cs typeface="Times New Roman" panose="02020603050405020304" pitchFamily="18" charset="0"/>
              </a:rPr>
              <a:t>hệ quản trị cơ sở dữ liệu chạy trên nhiều hệ điều </a:t>
            </a:r>
            <a:r>
              <a:rPr lang="vi-VN" sz="2200" dirty="0" smtClean="0">
                <a:latin typeface="Times New Roman" panose="02020603050405020304" pitchFamily="18" charset="0"/>
                <a:cs typeface="Times New Roman" panose="02020603050405020304" pitchFamily="18" charset="0"/>
              </a:rPr>
              <a:t>hành</a:t>
            </a:r>
            <a:r>
              <a:rPr lang="en-US" sz="2200" dirty="0" smtClean="0">
                <a:latin typeface="Times New Roman" panose="02020603050405020304" pitchFamily="18" charset="0"/>
                <a:cs typeface="Times New Roman" panose="02020603050405020304" pitchFamily="18" charset="0"/>
              </a:rPr>
              <a:t>.</a:t>
            </a:r>
            <a:endParaRPr lang="en-US" dirty="0"/>
          </a:p>
        </p:txBody>
      </p:sp>
      <p:pic>
        <p:nvPicPr>
          <p:cNvPr id="5" name="Picture 4"/>
          <p:cNvPicPr>
            <a:picLocks noChangeAspect="1"/>
          </p:cNvPicPr>
          <p:nvPr/>
        </p:nvPicPr>
        <p:blipFill>
          <a:blip r:embed="rId2"/>
          <a:stretch>
            <a:fillRect/>
          </a:stretch>
        </p:blipFill>
        <p:spPr>
          <a:xfrm>
            <a:off x="4312765" y="4802249"/>
            <a:ext cx="3566469" cy="1310754"/>
          </a:xfrm>
          <a:prstGeom prst="rect">
            <a:avLst/>
          </a:prstGeom>
        </p:spPr>
      </p:pic>
    </p:spTree>
    <p:extLst>
      <p:ext uri="{BB962C8B-B14F-4D97-AF65-F5344CB8AC3E}">
        <p14:creationId xmlns:p14="http://schemas.microsoft.com/office/powerpoint/2010/main" val="977129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Rectangle 1"/>
          <p:cNvSpPr/>
          <p:nvPr/>
        </p:nvSpPr>
        <p:spPr>
          <a:xfrm>
            <a:off x="2773616" y="0"/>
            <a:ext cx="6644768" cy="861774"/>
          </a:xfrm>
          <a:prstGeom prst="rect">
            <a:avLst/>
          </a:prstGeom>
          <a:noFill/>
        </p:spPr>
        <p:txBody>
          <a:bodyPr wrap="none" lIns="91440" tIns="45720" rIns="91440" bIns="45720">
            <a:spAutoFit/>
          </a:bodyPr>
          <a:lstStyle/>
          <a:p>
            <a:pPr algn="ct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I.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Giới</a:t>
            </a: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thiệu</a:t>
            </a: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tổng</a:t>
            </a:r>
            <a:r>
              <a:rPr lang="en-US" sz="5000" b="1" u="sng"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a:t>
            </a:r>
            <a:r>
              <a:rPr lang="en-US" sz="5000" b="1" u="sng" dirty="0" err="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quan</a:t>
            </a:r>
            <a:r>
              <a:rPr lang="en-US" sz="5000" b="1" dirty="0"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a:t>
            </a:r>
            <a:endParaRPr lang="en-US" sz="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544285" y="1077685"/>
            <a:ext cx="11089697" cy="3508653"/>
          </a:xfrm>
          <a:prstGeom prst="rect">
            <a:avLst/>
          </a:prstGeom>
          <a:noFill/>
        </p:spPr>
        <p:txBody>
          <a:bodyPr wrap="square" rtlCol="0">
            <a:spAutoFit/>
          </a:bodyPr>
          <a:lstStyle/>
          <a:p>
            <a:r>
              <a:rPr lang="en-US" sz="2400" b="1" u="sng" dirty="0">
                <a:solidFill>
                  <a:schemeClr val="accent6">
                    <a:lumMod val="50000"/>
                  </a:schemeClr>
                </a:solidFill>
                <a:latin typeface="Times New Roman" panose="02020603050405020304" pitchFamily="18" charset="0"/>
                <a:cs typeface="Times New Roman" panose="02020603050405020304" pitchFamily="18" charset="0"/>
              </a:rPr>
              <a:t>3. </a:t>
            </a:r>
            <a:r>
              <a:rPr lang="en-US" sz="2400" b="1" u="sng" dirty="0" err="1">
                <a:solidFill>
                  <a:schemeClr val="accent6">
                    <a:lumMod val="50000"/>
                  </a:schemeClr>
                </a:solidFill>
                <a:latin typeface="Times New Roman" panose="02020603050405020304" pitchFamily="18" charset="0"/>
                <a:cs typeface="Times New Roman" panose="02020603050405020304" pitchFamily="18" charset="0"/>
              </a:rPr>
              <a:t>Lịch</a:t>
            </a:r>
            <a:r>
              <a:rPr lang="en-US" sz="2400" b="1" u="sng" dirty="0">
                <a:solidFill>
                  <a:schemeClr val="accent6">
                    <a:lumMod val="50000"/>
                  </a:schemeClr>
                </a:solidFill>
                <a:latin typeface="Times New Roman" panose="02020603050405020304" pitchFamily="18" charset="0"/>
                <a:cs typeface="Times New Roman" panose="02020603050405020304" pitchFamily="18" charset="0"/>
              </a:rPr>
              <a:t> </a:t>
            </a:r>
            <a:r>
              <a:rPr lang="en-US" sz="2400" b="1" u="sng" dirty="0" err="1">
                <a:solidFill>
                  <a:schemeClr val="accent6">
                    <a:lumMod val="50000"/>
                  </a:schemeClr>
                </a:solidFill>
                <a:latin typeface="Times New Roman" panose="02020603050405020304" pitchFamily="18" charset="0"/>
                <a:cs typeface="Times New Roman" panose="02020603050405020304" pitchFamily="18" charset="0"/>
              </a:rPr>
              <a:t>sử</a:t>
            </a:r>
            <a:r>
              <a:rPr lang="en-US" sz="2400" b="1" u="sng" dirty="0">
                <a:solidFill>
                  <a:schemeClr val="accent6">
                    <a:lumMod val="50000"/>
                  </a:schemeClr>
                </a:solidFill>
                <a:latin typeface="Times New Roman" panose="02020603050405020304" pitchFamily="18" charset="0"/>
                <a:cs typeface="Times New Roman" panose="02020603050405020304" pitchFamily="18" charset="0"/>
              </a:rPr>
              <a:t> </a:t>
            </a:r>
            <a:r>
              <a:rPr lang="en-US" sz="2400" b="1" u="sng" dirty="0" err="1">
                <a:solidFill>
                  <a:schemeClr val="accent6">
                    <a:lumMod val="50000"/>
                  </a:schemeClr>
                </a:solidFill>
                <a:latin typeface="Times New Roman" panose="02020603050405020304" pitchFamily="18" charset="0"/>
                <a:cs typeface="Times New Roman" panose="02020603050405020304" pitchFamily="18" charset="0"/>
              </a:rPr>
              <a:t>phát</a:t>
            </a:r>
            <a:r>
              <a:rPr lang="en-US" sz="2400" b="1" u="sng" dirty="0">
                <a:solidFill>
                  <a:schemeClr val="accent6">
                    <a:lumMod val="50000"/>
                  </a:schemeClr>
                </a:solidFill>
                <a:latin typeface="Times New Roman" panose="02020603050405020304" pitchFamily="18" charset="0"/>
                <a:cs typeface="Times New Roman" panose="02020603050405020304" pitchFamily="18" charset="0"/>
              </a:rPr>
              <a:t> </a:t>
            </a:r>
            <a:r>
              <a:rPr lang="en-US" sz="2400" b="1" u="sng" dirty="0" err="1">
                <a:solidFill>
                  <a:schemeClr val="accent6">
                    <a:lumMod val="50000"/>
                  </a:schemeClr>
                </a:solidFill>
                <a:latin typeface="Times New Roman" panose="02020603050405020304" pitchFamily="18" charset="0"/>
                <a:cs typeface="Times New Roman" panose="02020603050405020304" pitchFamily="18" charset="0"/>
              </a:rPr>
              <a:t>triển</a:t>
            </a:r>
            <a:r>
              <a:rPr lang="en-US" sz="2400" b="1" u="sng" dirty="0">
                <a:solidFill>
                  <a:schemeClr val="accent6">
                    <a:lumMod val="50000"/>
                  </a:schemeClr>
                </a:solidFill>
                <a:latin typeface="Times New Roman" panose="02020603050405020304" pitchFamily="18" charset="0"/>
                <a:cs typeface="Times New Roman" panose="02020603050405020304" pitchFamily="18" charset="0"/>
              </a:rPr>
              <a:t>:</a:t>
            </a:r>
          </a:p>
          <a:p>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 B</a:t>
            </a:r>
            <a:r>
              <a:rPr lang="vi-VN" sz="2200" dirty="0" smtClean="0">
                <a:latin typeface="Times New Roman" panose="02020603050405020304" pitchFamily="18" charset="0"/>
                <a:cs typeface="Times New Roman" panose="02020603050405020304" pitchFamily="18" charset="0"/>
              </a:rPr>
              <a:t>ắt </a:t>
            </a:r>
            <a:r>
              <a:rPr lang="vi-VN" sz="2200" dirty="0">
                <a:latin typeface="Times New Roman" panose="02020603050405020304" pitchFamily="18" charset="0"/>
                <a:cs typeface="Times New Roman" panose="02020603050405020304" pitchFamily="18" charset="0"/>
              </a:rPr>
              <a:t>đầu triển khai vào tháng 10 năm 2007 bởi công ty phần </a:t>
            </a:r>
            <a:r>
              <a:rPr lang="vi-VN" sz="2200" dirty="0" smtClean="0">
                <a:latin typeface="Times New Roman" panose="02020603050405020304" pitchFamily="18" charset="0"/>
                <a:cs typeface="Times New Roman" panose="02020603050405020304" pitchFamily="18" charset="0"/>
              </a:rPr>
              <a:t>mềm </a:t>
            </a:r>
            <a:r>
              <a:rPr lang="vi-VN" sz="2200" b="1" dirty="0" smtClean="0">
                <a:solidFill>
                  <a:schemeClr val="accent2">
                    <a:lumMod val="50000"/>
                  </a:schemeClr>
                </a:solidFill>
                <a:latin typeface="Times New Roman" panose="02020603050405020304" pitchFamily="18" charset="0"/>
                <a:cs typeface="Times New Roman" panose="02020603050405020304" pitchFamily="18" charset="0"/>
              </a:rPr>
              <a:t>10gen</a:t>
            </a:r>
            <a:r>
              <a:rPr lang="en-US" sz="2200" dirty="0" smtClean="0">
                <a:latin typeface="Times New Roman" panose="02020603050405020304" pitchFamily="18" charset="0"/>
                <a:cs typeface="Times New Roman" panose="02020603050405020304" pitchFamily="18" charset="0"/>
              </a:rPr>
              <a:t>.</a:t>
            </a:r>
            <a:r>
              <a:rPr lang="vi-VN" sz="2200" dirty="0" smtClean="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Năm</a:t>
            </a:r>
            <a:r>
              <a:rPr lang="en-US" sz="2200" dirty="0">
                <a:latin typeface="Times New Roman" panose="02020603050405020304" pitchFamily="18" charset="0"/>
                <a:cs typeface="Times New Roman" panose="02020603050405020304" pitchFamily="18" charset="0"/>
              </a:rPr>
              <a:t> 2009,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ty </a:t>
            </a:r>
            <a:r>
              <a:rPr lang="en-US" sz="2200" dirty="0" err="1">
                <a:latin typeface="Times New Roman" panose="02020603050405020304" pitchFamily="18" charset="0"/>
                <a:cs typeface="Times New Roman" panose="02020603050405020304" pitchFamily="18" charset="0"/>
              </a:rPr>
              <a:t>chuyển</a:t>
            </a:r>
            <a:r>
              <a:rPr lang="en-US" sz="2200" dirty="0">
                <a:latin typeface="Times New Roman" panose="02020603050405020304" pitchFamily="18" charset="0"/>
                <a:cs typeface="Times New Roman" panose="02020603050405020304" pitchFamily="18" charset="0"/>
              </a:rPr>
              <a:t> sang </a:t>
            </a:r>
            <a:r>
              <a:rPr lang="en-US" sz="2200" dirty="0" err="1">
                <a:latin typeface="Times New Roman" panose="02020603050405020304" pitchFamily="18" charset="0"/>
                <a:cs typeface="Times New Roman" panose="02020603050405020304" pitchFamily="18" charset="0"/>
              </a:rPr>
              <a:t>mô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nguồn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ty </a:t>
            </a:r>
            <a:r>
              <a:rPr lang="en-US" sz="2200" dirty="0" err="1">
                <a:latin typeface="Times New Roman" panose="02020603050405020304" pitchFamily="18" charset="0"/>
                <a:cs typeface="Times New Roman" panose="02020603050405020304" pitchFamily="18" charset="0"/>
              </a:rPr>
              <a:t>cung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hỗ</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dịch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p>
          <a:p>
            <a:pPr algn="just"/>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Năm</a:t>
            </a:r>
            <a:r>
              <a:rPr lang="en-US" sz="2200" dirty="0">
                <a:latin typeface="Times New Roman" panose="02020603050405020304" pitchFamily="18" charset="0"/>
                <a:cs typeface="Times New Roman" panose="02020603050405020304" pitchFamily="18" charset="0"/>
              </a:rPr>
              <a:t> 2013, 10gen </a:t>
            </a:r>
            <a:r>
              <a:rPr lang="en-US" sz="2200" dirty="0" err="1">
                <a:latin typeface="Times New Roman" panose="02020603050405020304" pitchFamily="18" charset="0"/>
                <a:cs typeface="Times New Roman" panose="02020603050405020304" pitchFamily="18" charset="0"/>
              </a:rPr>
              <a:t>đổi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b="1" dirty="0">
                <a:solidFill>
                  <a:schemeClr val="accent2">
                    <a:lumMod val="50000"/>
                  </a:schemeClr>
                </a:solidFill>
                <a:latin typeface="Times New Roman" panose="02020603050405020304" pitchFamily="18" charset="0"/>
                <a:cs typeface="Times New Roman" panose="02020603050405020304" pitchFamily="18" charset="0"/>
              </a:rPr>
              <a:t>MongoDB Inc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tổ</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dụng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a:t>
            </a:r>
          </a:p>
          <a:p>
            <a:pPr lvl="0" algn="just"/>
            <a:r>
              <a:rPr lang="en-US" sz="2200" dirty="0">
                <a:latin typeface="Times New Roman" panose="02020603050405020304" pitchFamily="18" charset="0"/>
                <a:cs typeface="Times New Roman" panose="02020603050405020304" pitchFamily="18" charset="0"/>
              </a:rPr>
              <a:t>	+ </a:t>
            </a:r>
            <a:r>
              <a:rPr lang="en-US" sz="2200" dirty="0" err="1">
                <a:solidFill>
                  <a:schemeClr val="accent2">
                    <a:lumMod val="50000"/>
                  </a:schemeClr>
                </a:solidFill>
                <a:latin typeface="Times New Roman" panose="02020603050405020304" pitchFamily="18" charset="0"/>
                <a:cs typeface="Times New Roman" panose="02020603050405020304" pitchFamily="18" charset="0"/>
              </a:rPr>
              <a:t>Caigslist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ty </a:t>
            </a:r>
            <a:r>
              <a:rPr lang="en-US" sz="2200" dirty="0" err="1">
                <a:latin typeface="Times New Roman" panose="02020603050405020304" pitchFamily="18" charset="0"/>
                <a:cs typeface="Times New Roman" panose="02020603050405020304" pitchFamily="18" charset="0"/>
              </a:rPr>
              <a:t>làm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lịch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môi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website </a:t>
            </a:r>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p>
          <a:p>
            <a:pPr lvl="0" algn="just"/>
            <a:r>
              <a:rPr lang="en-US" sz="2200" dirty="0">
                <a:latin typeface="Times New Roman" panose="02020603050405020304" pitchFamily="18" charset="0"/>
                <a:cs typeface="Times New Roman" panose="02020603050405020304" pitchFamily="18" charset="0"/>
              </a:rPr>
              <a:t>	+ </a:t>
            </a:r>
            <a:r>
              <a:rPr lang="en-US" sz="2200" dirty="0">
                <a:solidFill>
                  <a:schemeClr val="accent2">
                    <a:lumMod val="50000"/>
                  </a:schemeClr>
                </a:solidFill>
                <a:latin typeface="Times New Roman" panose="02020603050405020304" pitchFamily="18" charset="0"/>
                <a:cs typeface="Times New Roman" panose="02020603050405020304" pitchFamily="18" charset="0"/>
              </a:rPr>
              <a:t>Foursquare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gắn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địa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p>
          <a:p>
            <a:pPr lvl="0" algn="just"/>
            <a:r>
              <a:rPr lang="en-US" sz="2200" dirty="0">
                <a:latin typeface="Times New Roman" panose="02020603050405020304" pitchFamily="18" charset="0"/>
                <a:cs typeface="Times New Roman" panose="02020603050405020304" pitchFamily="18" charset="0"/>
              </a:rPr>
              <a:t>	+ </a:t>
            </a:r>
            <a:r>
              <a:rPr lang="en-US" sz="2200" dirty="0">
                <a:solidFill>
                  <a:schemeClr val="accent2">
                    <a:lumMod val="50000"/>
                  </a:schemeClr>
                </a:solidFill>
                <a:latin typeface="Times New Roman" panose="02020603050405020304" pitchFamily="18" charset="0"/>
                <a:cs typeface="Times New Roman" panose="02020603050405020304" pitchFamily="18" charset="0"/>
              </a:rPr>
              <a:t>CERN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Trung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tâm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cứu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nguyên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Châu</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Âu</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305898" y="4802249"/>
            <a:ext cx="3566469" cy="1310754"/>
          </a:xfrm>
          <a:prstGeom prst="rect">
            <a:avLst/>
          </a:prstGeom>
        </p:spPr>
      </p:pic>
    </p:spTree>
    <p:extLst>
      <p:ext uri="{BB962C8B-B14F-4D97-AF65-F5344CB8AC3E}">
        <p14:creationId xmlns:p14="http://schemas.microsoft.com/office/powerpoint/2010/main" val="463938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1682" y="130351"/>
            <a:ext cx="9068637" cy="615553"/>
          </a:xfrm>
          <a:prstGeom prst="rect">
            <a:avLst/>
          </a:prstGeom>
          <a:noFill/>
        </p:spPr>
        <p:txBody>
          <a:bodyPr wrap="none" lIns="91440" tIns="45720" rIns="91440" bIns="45720">
            <a:spAutoFit/>
          </a:bodyPr>
          <a:lstStyle/>
          <a:p>
            <a:pPr algn="ctr"/>
            <a:r>
              <a:rPr lang="en-US" sz="34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II</a:t>
            </a:r>
            <a:r>
              <a:rPr lang="en-US" sz="3400" b="1" u="sng" cap="none" spc="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u="sng" cap="none" spc="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3400" b="1" u="sng" cap="none" spc="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u="sng"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thuật</a:t>
            </a:r>
            <a:r>
              <a:rPr lang="en-US" sz="34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u="sng"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ngữ</a:t>
            </a:r>
            <a:r>
              <a:rPr lang="en-US" sz="34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hay </a:t>
            </a:r>
            <a:r>
              <a:rPr lang="en-US" sz="3400" b="1" u="sng"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sử</a:t>
            </a:r>
            <a:r>
              <a:rPr lang="en-US" sz="34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u="sng"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dụng</a:t>
            </a:r>
            <a:r>
              <a:rPr lang="en-US" sz="34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u="sng"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trong</a:t>
            </a:r>
            <a:r>
              <a:rPr lang="en-US" sz="34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u="sng"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
            </a:r>
            <a:r>
              <a:rPr lang="en-US" sz="3400" b="1" u="sng" cap="none" spc="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ongoDB</a:t>
            </a:r>
            <a:r>
              <a:rPr lang="en-US" sz="3400" b="1"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3400" b="1" u="sng" cap="none" spc="0"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12" y="1021708"/>
            <a:ext cx="11746976" cy="4814584"/>
          </a:xfrm>
          <a:prstGeom prst="rect">
            <a:avLst/>
          </a:prstGeom>
        </p:spPr>
      </p:pic>
    </p:spTree>
    <p:extLst>
      <p:ext uri="{BB962C8B-B14F-4D97-AF65-F5344CB8AC3E}">
        <p14:creationId xmlns:p14="http://schemas.microsoft.com/office/powerpoint/2010/main" val="1769252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3" name="Rectangle 2"/>
          <p:cNvSpPr/>
          <p:nvPr/>
        </p:nvSpPr>
        <p:spPr>
          <a:xfrm>
            <a:off x="1561682" y="130351"/>
            <a:ext cx="9068637" cy="615553"/>
          </a:xfrm>
          <a:prstGeom prst="rect">
            <a:avLst/>
          </a:prstGeom>
          <a:noFill/>
        </p:spPr>
        <p:txBody>
          <a:bodyPr wrap="none" lIns="91440" tIns="45720" rIns="91440" bIns="45720">
            <a:spAutoFit/>
          </a:bodyPr>
          <a:lstStyle/>
          <a:p>
            <a:pPr algn="ct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II</a:t>
            </a:r>
            <a:r>
              <a:rPr lang="en-US" sz="3400" b="1" cap="none" spc="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cap="none" spc="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3400" b="1" cap="none" spc="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thuật</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ngữ</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hay </a:t>
            </a:r>
            <a:r>
              <a:rPr lang="en-US" sz="3400" b="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sử</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dụng</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trong</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
            </a:r>
            <a:r>
              <a:rPr lang="en-US" sz="3400" b="1" cap="none" spc="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ongoDB</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3400" b="1" cap="none" spc="0" dirty="0">
              <a:ln w="0"/>
              <a:solidFill>
                <a:schemeClr val="tx1"/>
              </a:solidFill>
              <a:effectLst>
                <a:outerShdw blurRad="38100" dist="19050" dir="2700000" algn="tl" rotWithShape="0">
                  <a:schemeClr val="dk1">
                    <a:alpha val="40000"/>
                  </a:schemeClr>
                </a:outerShdw>
              </a:effectLst>
            </a:endParaRPr>
          </a:p>
        </p:txBody>
      </p:sp>
      <p:sp>
        <p:nvSpPr>
          <p:cNvPr id="4" name="TextBox 3"/>
          <p:cNvSpPr txBox="1"/>
          <p:nvPr/>
        </p:nvSpPr>
        <p:spPr>
          <a:xfrm>
            <a:off x="5800579" y="1217172"/>
            <a:ext cx="6096000" cy="4154984"/>
          </a:xfrm>
          <a:prstGeom prst="rect">
            <a:avLst/>
          </a:prstGeom>
          <a:noFill/>
        </p:spPr>
        <p:txBody>
          <a:bodyPr wrap="square" rtlCol="0">
            <a:spAutoFit/>
          </a:bodyPr>
          <a:lstStyle/>
          <a:p>
            <a:pPr algn="just"/>
            <a:r>
              <a:rPr lang="en-US" sz="2200" b="1" dirty="0">
                <a:latin typeface="Times New Roman" panose="02020603050405020304" pitchFamily="18" charset="0"/>
                <a:cs typeface="Times New Roman" panose="02020603050405020304" pitchFamily="18" charset="0"/>
              </a:rPr>
              <a:t>Collection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nhóm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nhiều</a:t>
            </a:r>
            <a:r>
              <a:rPr lang="en-US" sz="2200" dirty="0">
                <a:latin typeface="Times New Roman" panose="02020603050405020304" pitchFamily="18" charset="0"/>
                <a:cs typeface="Times New Roman" panose="02020603050405020304" pitchFamily="18" charset="0"/>
              </a:rPr>
              <a:t> document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MongoDB. Collection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hiểu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ứng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RDBMS.</a:t>
            </a:r>
          </a:p>
          <a:p>
            <a:pPr algn="just"/>
            <a:endParaRPr lang="en-US" sz="2200" b="1" dirty="0" smtClean="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Document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Collection </a:t>
            </a:r>
            <a:r>
              <a:rPr lang="en-US" sz="2200" dirty="0" err="1">
                <a:latin typeface="Times New Roman" panose="02020603050405020304" pitchFamily="18" charset="0"/>
                <a:cs typeface="Times New Roman" panose="02020603050405020304" pitchFamily="18" charset="0"/>
              </a:rPr>
              <a:t>thì</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gọi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Document. </a:t>
            </a:r>
          </a:p>
          <a:p>
            <a:pPr algn="just"/>
            <a:endParaRPr lang="en-US" sz="2200" b="1" dirty="0" smtClean="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Database</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Collection, </a:t>
            </a:r>
            <a:r>
              <a:rPr lang="en-US" sz="2200" dirty="0" err="1">
                <a:latin typeface="Times New Roman" panose="02020603050405020304" pitchFamily="18" charset="0"/>
                <a:cs typeface="Times New Roman" panose="02020603050405020304" pitchFamily="18" charset="0"/>
              </a:rPr>
              <a:t>giống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RDMS </a:t>
            </a:r>
            <a:r>
              <a:rPr lang="en-US" sz="2200" dirty="0" err="1">
                <a:latin typeface="Times New Roman" panose="02020603050405020304" pitchFamily="18" charset="0"/>
                <a:cs typeface="Times New Roman" panose="02020603050405020304" pitchFamily="18" charset="0"/>
              </a:rPr>
              <a:t>chúng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bảng</a:t>
            </a:r>
            <a:r>
              <a:rPr lang="en-US" sz="2200" dirty="0">
                <a:latin typeface="Times New Roman" panose="02020603050405020304" pitchFamily="18" charset="0"/>
                <a:cs typeface="Times New Roman" panose="02020603050405020304" pitchFamily="18" charset="0"/>
              </a:rPr>
              <a:t>. </a:t>
            </a:r>
          </a:p>
          <a:p>
            <a:pPr algn="just"/>
            <a:endParaRPr lang="en-US" sz="2200" b="1" dirty="0" smtClean="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_</a:t>
            </a:r>
            <a:r>
              <a:rPr lang="en-US" sz="2200" b="1" dirty="0">
                <a:latin typeface="Times New Roman" panose="02020603050405020304" pitchFamily="18" charset="0"/>
                <a:cs typeface="Times New Roman" panose="02020603050405020304" pitchFamily="18" charset="0"/>
              </a:rPr>
              <a:t>id</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bắt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buộc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mỗi</a:t>
            </a:r>
            <a:r>
              <a:rPr lang="en-US" sz="2200" dirty="0">
                <a:latin typeface="Times New Roman" panose="02020603050405020304" pitchFamily="18" charset="0"/>
                <a:cs typeface="Times New Roman" panose="02020603050405020304" pitchFamily="18" charset="0"/>
              </a:rPr>
              <a:t> document</a:t>
            </a:r>
            <a:r>
              <a:rPr lang="en-US" sz="2200" dirty="0" smtClean="0">
                <a:latin typeface="Times New Roman" panose="02020603050405020304" pitchFamily="18" charset="0"/>
                <a:cs typeface="Times New Roman" panose="02020603050405020304" pitchFamily="18" charset="0"/>
              </a:rPr>
              <a:t>.</a:t>
            </a:r>
          </a:p>
          <a:p>
            <a:pPr algn="just"/>
            <a:endParaRPr lang="en-US" sz="22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3452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3" name="Rectangle 2"/>
          <p:cNvSpPr/>
          <p:nvPr/>
        </p:nvSpPr>
        <p:spPr>
          <a:xfrm>
            <a:off x="1561682" y="130351"/>
            <a:ext cx="9068637" cy="615553"/>
          </a:xfrm>
          <a:prstGeom prst="rect">
            <a:avLst/>
          </a:prstGeom>
          <a:noFill/>
        </p:spPr>
        <p:txBody>
          <a:bodyPr wrap="none" lIns="91440" tIns="45720" rIns="91440" bIns="45720">
            <a:spAutoFit/>
          </a:bodyPr>
          <a:lstStyle/>
          <a:p>
            <a:pPr algn="ct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II</a:t>
            </a:r>
            <a:r>
              <a:rPr lang="en-US" sz="3400" b="1" cap="none" spc="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cap="none" spc="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3400" b="1" cap="none" spc="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thuật</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ngữ</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hay </a:t>
            </a:r>
            <a:r>
              <a:rPr lang="en-US" sz="3400" b="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sử</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dụng</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trong</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4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
            </a:r>
            <a:r>
              <a:rPr lang="en-US" sz="3400" b="1" cap="none" spc="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ongoDB</a:t>
            </a:r>
            <a:r>
              <a:rPr lang="en-US" sz="3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3400" b="1" cap="none" spc="0" dirty="0">
              <a:ln w="0"/>
              <a:solidFill>
                <a:schemeClr val="tx1"/>
              </a:solidFill>
              <a:effectLst>
                <a:outerShdw blurRad="38100" dist="19050" dir="2700000" algn="tl" rotWithShape="0">
                  <a:schemeClr val="dk1">
                    <a:alpha val="40000"/>
                  </a:schemeClr>
                </a:outerShdw>
              </a:effectLst>
            </a:endParaRPr>
          </a:p>
        </p:txBody>
      </p:sp>
      <p:sp>
        <p:nvSpPr>
          <p:cNvPr id="4" name="TextBox 3"/>
          <p:cNvSpPr txBox="1"/>
          <p:nvPr/>
        </p:nvSpPr>
        <p:spPr>
          <a:xfrm>
            <a:off x="5828714" y="1071569"/>
            <a:ext cx="6096000" cy="4493538"/>
          </a:xfrm>
          <a:prstGeom prst="rect">
            <a:avLst/>
          </a:prstGeom>
          <a:noFill/>
        </p:spPr>
        <p:txBody>
          <a:bodyPr wrap="square" rtlCol="0">
            <a:spAutoFit/>
          </a:bodyPr>
          <a:lstStyle/>
          <a:p>
            <a:pPr algn="just"/>
            <a:r>
              <a:rPr lang="en-US" sz="2200" b="1" dirty="0">
                <a:latin typeface="Times New Roman" panose="02020603050405020304" pitchFamily="18" charset="0"/>
                <a:cs typeface="Times New Roman" panose="02020603050405020304" pitchFamily="18" charset="0"/>
              </a:rPr>
              <a:t>Cursor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Đây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con </a:t>
            </a:r>
            <a:r>
              <a:rPr lang="en-US" sz="2200" dirty="0" err="1">
                <a:latin typeface="Times New Roman" panose="02020603050405020304" pitchFamily="18" charset="0"/>
                <a:cs typeface="Times New Roman" panose="02020603050405020304" pitchFamily="18" charset="0"/>
              </a:rPr>
              <a:t>trỏ</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vấn</a:t>
            </a:r>
            <a:r>
              <a:rPr lang="en-US" sz="2200" dirty="0">
                <a:latin typeface="Times New Roman" panose="02020603050405020304" pitchFamily="18" charset="0"/>
                <a:cs typeface="Times New Roman" panose="02020603050405020304" pitchFamily="18" charset="0"/>
              </a:rPr>
              <a:t>.</a:t>
            </a:r>
          </a:p>
          <a:p>
            <a:pPr algn="just"/>
            <a:endParaRPr lang="en-US" sz="2200" b="1" dirty="0" smtClean="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Field</a:t>
            </a:r>
            <a:r>
              <a:rPr lang="en-US" sz="2200" dirty="0">
                <a:latin typeface="Times New Roman" panose="02020603050405020304" pitchFamily="18" charset="0"/>
                <a:cs typeface="Times New Roman" panose="02020603050405020304" pitchFamily="18" charset="0"/>
              </a:rPr>
              <a:t>: </a:t>
            </a:r>
            <a:r>
              <a:rPr lang="vi-VN" sz="2200" dirty="0">
                <a:latin typeface="Times New Roman" panose="02020603050405020304" pitchFamily="18" charset="0"/>
                <a:cs typeface="Times New Roman" panose="02020603050405020304" pitchFamily="18" charset="0"/>
              </a:rPr>
              <a:t>thuộc tính tương tự như các cột trong một bảng SQL</a:t>
            </a:r>
            <a:r>
              <a:rPr lang="vi-VN" sz="2200" dirty="0" smtClean="0">
                <a:latin typeface="Times New Roman" panose="02020603050405020304" pitchFamily="18" charset="0"/>
                <a:cs typeface="Times New Roman" panose="02020603050405020304" pitchFamily="18" charset="0"/>
              </a:rPr>
              <a:t>.</a:t>
            </a:r>
            <a:endParaRPr lang="en-US" sz="2200" dirty="0" smtClean="0">
              <a:latin typeface="Times New Roman" panose="02020603050405020304" pitchFamily="18" charset="0"/>
              <a:cs typeface="Times New Roman" panose="02020603050405020304" pitchFamily="18" charset="0"/>
            </a:endParaRPr>
          </a:p>
          <a:p>
            <a:pPr algn="just"/>
            <a:endParaRPr lang="en-US" sz="2200" b="1" dirty="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JSON</a:t>
            </a:r>
            <a:r>
              <a:rPr lang="en-US" sz="2200" dirty="0" smtClean="0">
                <a:latin typeface="Times New Roman" panose="02020603050405020304" pitchFamily="18" charset="0"/>
                <a:cs typeface="Times New Roman" panose="02020603050405020304" pitchFamily="18" charset="0"/>
              </a:rPr>
              <a:t> (JavaScript Object Notation): </a:t>
            </a:r>
            <a:r>
              <a:rPr lang="en-US" sz="2200" dirty="0" err="1" smtClean="0">
                <a:latin typeface="Times New Roman" panose="02020603050405020304" pitchFamily="18" charset="0"/>
                <a:cs typeface="Times New Roman" panose="02020603050405020304" pitchFamily="18" charset="0"/>
              </a:rPr>
              <a:t>Có</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thể</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đọc</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được</a:t>
            </a:r>
            <a:r>
              <a:rPr lang="en-US" sz="2200" dirty="0" smtClean="0">
                <a:latin typeface="Times New Roman" panose="02020603050405020304" pitchFamily="18" charset="0"/>
                <a:cs typeface="Times New Roman" panose="02020603050405020304" pitchFamily="18" charset="0"/>
              </a:rPr>
              <a:t> ở </a:t>
            </a:r>
            <a:r>
              <a:rPr lang="en-US" sz="2200" dirty="0" err="1" smtClean="0">
                <a:latin typeface="Times New Roman" panose="02020603050405020304" pitchFamily="18" charset="0"/>
                <a:cs typeface="Times New Roman" panose="02020603050405020304" pitchFamily="18" charset="0"/>
              </a:rPr>
              <a:t>định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dạng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văn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bản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đơn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giản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thể</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hiện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cho</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các</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dữ</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liệu</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có</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cấu</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trúc</a:t>
            </a:r>
            <a:r>
              <a:rPr lang="en-US" sz="2200" dirty="0" smtClean="0">
                <a:latin typeface="Times New Roman" panose="02020603050405020304" pitchFamily="18" charset="0"/>
                <a:cs typeface="Times New Roman" panose="02020603050405020304" pitchFamily="18" charset="0"/>
              </a:rPr>
              <a:t>. </a:t>
            </a:r>
          </a:p>
          <a:p>
            <a:pPr algn="just"/>
            <a:endParaRPr lang="en-US" sz="2200" b="1" dirty="0" smtClean="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Index</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những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trúc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biệt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nhỏ</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dễ</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dàng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quét</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12263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494" y="1360976"/>
            <a:ext cx="3469746" cy="2402132"/>
          </a:xfrm>
          <a:prstGeom prst="rect">
            <a:avLst/>
          </a:prstGeom>
        </p:spPr>
      </p:pic>
      <p:sp>
        <p:nvSpPr>
          <p:cNvPr id="3" name="Rectangle 2"/>
          <p:cNvSpPr/>
          <p:nvPr/>
        </p:nvSpPr>
        <p:spPr>
          <a:xfrm>
            <a:off x="2733541" y="200689"/>
            <a:ext cx="6724919"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III. </a:t>
            </a:r>
            <a:r>
              <a:rPr lang="en-US" sz="5400"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Cài</a:t>
            </a:r>
            <a:r>
              <a:rPr lang="en-US" sz="54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5400"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đặt</a:t>
            </a:r>
            <a:r>
              <a:rPr lang="en-US" sz="54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5400"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en-US" sz="54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5400"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Cấu</a:t>
            </a:r>
            <a:r>
              <a:rPr lang="en-US" sz="54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5400"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hình</a:t>
            </a:r>
            <a:endPar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728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st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039493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TotalTime>
  <Words>1190</Words>
  <Application>Microsoft Office PowerPoint</Application>
  <PresentationFormat>Widescreen</PresentationFormat>
  <Paragraphs>211</Paragraphs>
  <Slides>26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dc:creator>
  <cp:lastModifiedBy>Quan</cp:lastModifiedBy>
  <cp:revision>39</cp:revision>
  <dcterms:created xsi:type="dcterms:W3CDTF">2018-10-30T07:45:55Z</dcterms:created>
  <dcterms:modified xsi:type="dcterms:W3CDTF">2018-11-01T16:20:11Z</dcterms:modified>
</cp:coreProperties>
</file>